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82" r:id="rId6"/>
    <p:sldId id="285" r:id="rId7"/>
    <p:sldId id="286" r:id="rId8"/>
    <p:sldId id="294" r:id="rId9"/>
    <p:sldId id="293" r:id="rId10"/>
    <p:sldId id="291" r:id="rId11"/>
    <p:sldId id="296" r:id="rId12"/>
    <p:sldId id="262" r:id="rId13"/>
    <p:sldId id="297" r:id="rId14"/>
    <p:sldId id="298" r:id="rId15"/>
    <p:sldId id="299" r:id="rId16"/>
    <p:sldId id="273" r:id="rId17"/>
    <p:sldId id="264" r:id="rId18"/>
    <p:sldId id="263" r:id="rId19"/>
    <p:sldId id="268" r:id="rId20"/>
    <p:sldId id="287" r:id="rId21"/>
    <p:sldId id="280" r:id="rId22"/>
    <p:sldId id="295" r:id="rId23"/>
    <p:sldId id="290" r:id="rId24"/>
    <p:sldId id="289" r:id="rId25"/>
    <p:sldId id="292" r:id="rId26"/>
    <p:sldId id="281" r:id="rId27"/>
    <p:sldId id="279" r:id="rId28"/>
    <p:sldId id="270" r:id="rId29"/>
    <p:sldId id="260" r:id="rId30"/>
    <p:sldId id="266" r:id="rId31"/>
    <p:sldId id="269" r:id="rId32"/>
    <p:sldId id="26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90FF"/>
    <a:srgbClr val="DAA520"/>
    <a:srgbClr val="A0522C"/>
    <a:srgbClr val="C0C0C0"/>
    <a:srgbClr val="19186F"/>
    <a:srgbClr val="006400"/>
    <a:srgbClr val="C19C7D"/>
    <a:srgbClr val="795117"/>
    <a:srgbClr val="866538"/>
    <a:srgbClr val="DEEC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1"/>
    <p:restoredTop sz="95419"/>
  </p:normalViewPr>
  <p:slideViewPr>
    <p:cSldViewPr snapToGrid="0">
      <p:cViewPr varScale="1">
        <p:scale>
          <a:sx n="104" d="100"/>
          <a:sy n="104"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16:38:52.470"/>
    </inkml:context>
    <inkml:brush xml:id="br0">
      <inkml:brushProperty name="width" value="0.35" units="cm"/>
      <inkml:brushProperty name="height" value="0.35" units="cm"/>
      <inkml:brushProperty name="color" value="#FFFFFF"/>
    </inkml:brush>
  </inkml:definitions>
  <inkml:trace contextRef="#ctx0" brushRef="#br0">1 344 24575,'27'-4'0,"-2"0"0,-8 1 0,-2-1 0,-1 1 0,1 0 0,-1 1 0,3-1 0,-1 0 0,1 0 0,2-1 0,2 0 0,2 0 0,2-1 0,2 0 0,1 0 0,-1-1 0,-2 2 0,-3 0 0,-3 1 0,-3 1 0,0 0 0,0 0 0,3-2 0,2 1 0,3-1 0,3-1 0,1 0 0,2 0 0,1-1 0,-2 0 0,0 0 0,-1 0 0,0 0 0,1-1 0,4 0 0,2 1 0,4 0 0,0 1 0,0 2 0,-2 1 0,-2 1 0,-1 1 0,1 0 0,2 0 0,4-1 0,3-1 0,0-1 0,-4-2 0,-3 1 0,-6-1 0,-3-1 0,-1-2 0,-11 4 0,0-1 0,0 5 0,5 0 0,10 0 0,7 0 0,2 0 0,4-1 0,-4 0 0,-5-3 0,-4-1 0,-3-1 0,-3-1 0,-1 1 0,-2 1 0,1 1 0,0 0 0,0 0 0,1-1 0,0 0 0,0 0 0,1 0 0,-1 0 0,1 0 0,3 0 0,2 0 0,4-1 0,4 1 0,1 0 0,1 0 0,-2 0 0,-5 2 0,-5 0 0,-8 1 0,-6-2 0,-8 3 0,-15 18 0,0-5 0,-13 17 0,6-15 0,-2 0 0,-2-1 0,0-1 0,-2 2 0,-1 0 0,1 2 0,2-1 0,3-3 0,5-2 0,5-3 0,3-3 0,-7-1 0,2-2 0,-7-1 0,1 0 0,-1 0 0,0 0 0,1 0 0,2 0 0,0 0 0,0 1 0,1 2 0,0 0 0,3 2 0,2-1 0,41 3 0,-11-4 0,31 3 0,-21-6 0,-2 0 0,1 0 0,2 0 0,2 0 0,-2 0 0,-4 0 0,-5 0 0,-4 0 0,-1 0 0,-2 0 0,1 0 0,0 0 0,2 0 0,1 0 0,3 2 0,3 0 0,1 2 0,3 1 0,0 1 0,-2 0 0,-4-1 0,-4 0 0,-5 0 0,-2-2 0,0-2 0,1 0 0,3-1 0,3 0 0,3-1 0,4-3 0,0-3 0,1-2 0,-2 1 0,-2 1 0,-2 1 0,-4 3 0,0 1 0,-2 0 0,2 2 0,1 0 0,0 0 0,3 0 0,1 0 0,0 1 0,1 1 0,-1 0 0,0 1 0,-1-1 0,0 0 0,-2-1 0,-2 0 0,-1 0 0,-5-2 0,-3 0 0,-4 0 0,11 1 0,-5 0 0,9 0 0,-2 1 0,2 0 0,4 1 0,2 0 0,-1-1 0,0-1 0,1 0 0,-1 0 0,-2 0 0,-1 0 0,-2 0 0,-2 0 0,0 0 0,-2 0 0,0 0 0,-3 0 0,-1 0 0,0 0 0,2 0 0,5 0 0,5 0 0,5 0 0,3 0 0,2-1 0,-1 0 0,-2 0 0,-2 0 0,-4 1 0,-2 0 0,-2 0 0,-2 0 0,-2 0 0,-1 0 0,-2 0 0,-5 0 0,-1 0 0,3 0 0,7 1 0,2 0 0,4 2 0,0 1 0,2-2 0,2-1 0,-3-1 0,-5 0 0,-2 0 0,-2 0 0,-2 0 0,0 0 0,0 0 0,3 0 0,0 0 0,3 0 0,1 0 0,1 0 0,-1-2 0,0-1 0,-3 0 0,-2 1 0,-1 0 0,-1 0 0,-1 1 0,1 0 0,0 0 0,3 1 0,0 0 0,2 0 0,1 0 0,-2 0 0,1 0 0,-5-1 0,-3 1 0,-5-1 0,7 0 0,0 1 0,12 0 0,-2 0 0,1 0 0,1 0 0,1 0 0,3 0 0,-1 0 0,0 0 0,-3 0 0,-1 0 0,-3 0 0,-1 0 0,-1 0 0,-2 0 0,-1 0 0,0 0 0,-1 0 0,-1 0 0,1 0 0,2 0 0,2 0 0,4 0 0,4 0 0,5 0 0,0 0 0,1 0 0,-1 0 0,-1 0 0,0 0 0,0-1 0,-1-1 0,-3 0 0,-7 0 0,-6 1 0,-7 1 0,0 0 0,3 0 0,9 0 0,2 0 0,2 0 0,0 0 0,0 0 0,1 0 0,-2 0 0,-3 0 0,-2 0 0,-2 0 0,-1 0 0,1 0 0,0 0 0,1 0 0,0 0 0,1 0 0,-1-1 0,2 0 0,0 0 0,2 1 0,0 0 0,-1 0 0,1 0 0,0 0 0,1 0 0,1 0 0,0 0 0,2 0 0,0 0 0,1 0 0,1 0 0,-3 0 0,-2-1 0,-4 1 0,-5-1 0,-3-1 0,-4 1 0,7 0 0,1 0 0,9 1 0,-4 0 0,-1 0 0,0-1 0,1 0 0,2-2 0,-1-1 0,-3 0 0,-2 0 0,-2 1 0,-1-1 0,-2 1 0,0 0 0,0 1 0,1 0 0,0 1 0,0-1 0,1 0 0,-1 1 0,0 0 0,0 0 0,0 0 0,-1 0 0,-1 1 0,0-1 0,-2 0 0,3 0 0,-2 0 0,2 0 0,0 1 0,-3-2 0,2 1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16:39:05.210"/>
    </inkml:context>
    <inkml:brush xml:id="br0">
      <inkml:brushProperty name="width" value="0.35" units="cm"/>
      <inkml:brushProperty name="height" value="0.35" units="cm"/>
      <inkml:brushProperty name="color" value="#FFFFFF"/>
    </inkml:brush>
  </inkml:definitions>
  <inkml:trace contextRef="#ctx0" brushRef="#br0">738 329 24575,'-35'0'0,"-3"0"0,2 0 0,2 0 0,3 0 0,3 0 0,5 0 0,1 0 0,7 0 0,8 0 0,-1 0 0,-1 2 0,-10 3 0,-3 2 0,-6 2 0,-5 0 0,0 0 0,-4 1 0,6-3 0,5-3 0,6-2 0,3-1 0,2-1 0,0 0 0,-1 0 0,0 0 0,0 0 0,3 0 0,4 0 0,0 0 0,1 0 0,-1 0 0,-2-1 0,1 0 0,2 0 0,-1-3 0,2 1 0,-1-3 0,3-3 0,3 1 0,2-2 0,0 1 0,3 1 0,8-2 0,3 2 0,10-1 0,1 1 0,4-1 0,4 0 0,3 0 0,3 1 0,2 1 0,1 2 0,1 0 0,-1 1 0,-2 1 0,-3 1 0,-4 1 0,-1 0 0,-2 1 0,2 0 0,1 0 0,2 0 0,2 0 0,1 0 0,0 0 0,0 0 0,0 0 0,1 0 0,2 0 0,3 0 0,2 0 0,-2-2 0,-3 0 0,-4-1 0,-6 2 0,-4 1 0,-4 0 0,-1 0 0,0 0 0,-1 0 0,4 0 0,2 0 0,4 0 0,3 0 0,0-1 0,2 0 0,0-1 0,2-1 0,1 1 0,2 0 0,-4 1 0,-8 0 0,-10 1 0,-4 0 0,-2 0 0,3 0 0,4 0 0,4 0 0,5 0 0,7 0 0,2 0 0,-1 0 0,-2 0 0,-2-1 0,-5-1 0,-1-1 0,-1 0 0,1 0 0,0 1 0,1 0 0,1 0 0,0-1 0,0 0 0,0-2 0,0 1 0,-1-1 0,1 1 0,2-2 0,4 1 0,6 1 0,1 0 0,0 0 0,-2 2 0,-7-1 0,-4 2 0,-6 1 0,-3 0 0,-3 0 0,-1-1 0,-5 0 0,10 0 0,6 4 0,6 0 0,5 3 0,2 2 0,3-1 0,4 0 0,-2-3 0,-5-3 0,-2 0 0,-2-1 0,1 0 0,-4 0 0,-4 0 0,-4 0 0,-5 0 0,-5 0 0,-2 0 0,-1-1 0,-1 0 0,2-1 0,3 1 0,2 0 0,2 0 0,4 1 0,1-1 0,4 0 0,3-1 0,2 0 0,3-1 0,-1-1 0,2-1 0,-3 1 0,0 1 0,-2 0 0,-4 2 0,-6 0 0,-5 0 0,-5 1 0,-7 0 0,5 0 0,4 0 0,4 0 0,3 0 0,1 2 0,8 1 0,12 2 0,9-2 0,5 1 0,2-1 0,0 1 0,-1 1 0,4-1 0,-1 0 0,4-1 0,-1 0 0,-3-2 0,-3 0 0,-5-1 0,0 0 0,-2 0 0,-1-1 0,-3-5 0,-4 0 0,-8-2 0,-6 3 0,-9 3 0,-6 0 0,-4 1 0,-4 0 0,6-1 0,8 2 0,13-1 0,4 1 0,5 0 0,0-1 0,-2-1 0,3 1 0,-5 1 0,-4 0 0,0-1 0,-2 0 0,1 0 0,-1-1 0,0 0 0,1-1 0,0 0 0,-2 0 0,-2 0 0,-3 0 0,-1 0 0,2 2 0,6 0 0,6 1 0,5 0 0,5-1 0,-2 0 0,-4-2 0,-4 1 0,-4 1 0,-2-1 0,2 0 0,1-2 0,-1-2 0,-5 1 0,-8 0 0,-10 1 0,-3 2 0,2 1 0,5 1 0,3 0 0,1 0 0,1 0 0,2 0 0,2 0 0,2 0 0,0 0 0,0-1 0,0 0 0,1-1 0,-1-1 0,-3-1 0,-3 0 0,-3-1 0,-3 1 0,-2 0 0,-2 0 0,1 1 0,0-1 0,1 0 0,1 1 0,3-1 0,1 0 0,3-1 0,-2 1 0,-2 1 0,-1 0 0,-2 1 0,-1 0 0,-1-1 0,-2 2 0,-1-1 0,2 2 0,-4 0 0,5-1 0,-5 0 0,5 0 0,-3 1 0,0 0 0,1 0 0,-3 0 0,4 0 0,-2 3 0,0 0 0,-2 3 0,-1 0 0,1 2 0,-2-3 0,7 3 0,-3-4 0,5 2 0,1-2 0,1 0 0,1-1 0,0 1 0,-3-2 0,-2 1 0,-3-2 0,-2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16:47:18.861"/>
    </inkml:context>
    <inkml:brush xml:id="br0">
      <inkml:brushProperty name="width" value="0.35" units="cm"/>
      <inkml:brushProperty name="height" value="0.35" units="cm"/>
      <inkml:brushProperty name="color" value="#FFFFFF"/>
    </inkml:brush>
  </inkml:definitions>
  <inkml:trace contextRef="#ctx0" brushRef="#br0">4340 0 24575,'-45'0'0,"1"0"0,8 0 0,7 0 0,6 0 0,6 0 0,3 0 0,-1 0 0,2 0 0,0 0 0,-1 0 0,0 0 0,-2 0 0,0 0 0,1 0 0,0 0 0,0 0 0,-1 0 0,-1 0 0,-1 0 0,-1 0 0,-1 0 0,-1 1 0,-3 2 0,-2 1 0,-2 1 0,1 0 0,1 0 0,1-3 0,2 0 0,-1-1 0,-1 0 0,-2 0 0,-1-1 0,0 1 0,-3 2 0,-2 0 0,-2 2 0,-3 0 0,0 1 0,1-1 0,2 0 0,3 0 0,1-2 0,2 0 0,-1 0 0,-1 0 0,-3 0 0,-2-1 0,-1 0 0,0 0 0,2-1 0,3 1 0,3-1 0,3 0 0,2 0 0,1-1 0,0 0 0,0 0 0,-3 0 0,0 1 0,-3 0 0,-2 0 0,-1 0 0,-1-1 0,0 1 0,-2 0 0,-3 2 0,-3 0 0,-3 0 0,0 0 0,1 0 0,2 0 0,3 0 0,3-2 0,0 1 0,-3 0 0,-1 0 0,-3 0 0,1-1 0,2 0 0,1-1 0,5 0 0,1 0 0,1 0 0,-1 0 0,-1 0 0,0 0 0,-2 0 0,0 0 0,0 0 0,2 0 0,1 0 0,1 0 0,-1 1 0,-2 0 0,0 1 0,-2 0 0,0-1 0,0 0 0,2-1 0,2 0 0,0 0 0,0 0 0,0 1 0,-3 0 0,-2 0 0,-1 1 0,0 0 0,1 0 0,3 1 0,2-1 0,3 0 0,1 1 0,-1-1 0,2 0 0,0 0 0,1-1 0,2 0 0,1 0 0,2-1 0,2 0 0,1 0 0,1 0 0,-2 0 0,-1 0 0,-2 0 0,-2 0 0,0 0 0,0 0 0,0 0 0,3 0 0,1 0 0,2 0 0,2 0 0,2 0 0,1-1 0,1 0 0,1-1 0,0 1 0,1 0 0,0-1 0,0 1 0,0 0 0,1-2 0,-1 2 0,1-1 0,-1 1 0,-1 0 0,0-1 0,-1 1 0,0-1 0,1 1 0,-1-1 0,2 0 0,1 0 0,0 0 0,1 0 0,-2 0 0,2 0 0,-4 0 0,5 1 0,-4-1 0,2 1 0,0-1 0,-1 1 0,1-1 0,0 1 0,-1-2 0,3 1 0,-3-1 0,2 3 0,-1-3 0,0 3 0,1-1 0,-1-1 0,-1 2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16:47:26.451"/>
    </inkml:context>
    <inkml:brush xml:id="br0">
      <inkml:brushProperty name="width" value="0.35" units="cm"/>
      <inkml:brushProperty name="height" value="0.35" units="cm"/>
      <inkml:brushProperty name="color" value="#FFFFFF"/>
    </inkml:brush>
  </inkml:definitions>
  <inkml:trace contextRef="#ctx0" brushRef="#br0">502 0 24575,'-25'0'0,"2"0"0,12 0 0,2 0 0,-2 0 0,1 0 0,-2 0 0,-2 0 0,1 0 0,0 0 0,2 0 0,1 0 0,1 0 0,0 0 0,-2 0 0,2 0 0,-1 0 0,-2 0 0,3 0 0,-3 0 0,3 1 0,0 0 0,-2-1 0,1 2 0,-1-1 0,3 0 0,-1 0 0,-2 1 0,2 0 0,-2 0 0,1 1 0,3-2 0,-5 3 0,5-2 0,-2 0 0,-1 1 0,3-1 0,-4 2 0,3-2 0,-1 0 0,-1-1 0,1 0 0,0-1 0,0 0 0,0 0 0,1-2 0,-1-2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16:47:29.068"/>
    </inkml:context>
    <inkml:brush xml:id="br0">
      <inkml:brushProperty name="width" value="0.35" units="cm"/>
      <inkml:brushProperty name="height" value="0.35" units="cm"/>
      <inkml:brushProperty name="color" value="#FFFFFF"/>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DD3E9-EFE9-B844-942A-D8D848B0E66A}"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D500C-86C6-7F41-BC7A-BBB69D071FA2}" type="slidenum">
              <a:rPr lang="en-US" smtClean="0"/>
              <a:t>‹#›</a:t>
            </a:fld>
            <a:endParaRPr lang="en-US"/>
          </a:p>
        </p:txBody>
      </p:sp>
    </p:spTree>
    <p:extLst>
      <p:ext uri="{BB962C8B-B14F-4D97-AF65-F5344CB8AC3E}">
        <p14:creationId xmlns:p14="http://schemas.microsoft.com/office/powerpoint/2010/main" val="2879806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MuktaMahee Regular" panose="020B0000000000000000" pitchFamily="34" charset="77"/>
                <a:cs typeface="MuktaMahee Regular" panose="020B0000000000000000" pitchFamily="34" charset="77"/>
              </a:rPr>
              <a:t>Bedload sediment transport in equilibrium channels</a:t>
            </a:r>
          </a:p>
          <a:p>
            <a:pPr algn="l"/>
            <a:r>
              <a:rPr lang="en-US" sz="1200" dirty="0">
                <a:latin typeface="MuktaMahee Regular" panose="020B0000000000000000" pitchFamily="34" charset="77"/>
                <a:cs typeface="MuktaMahee Regular" panose="020B0000000000000000" pitchFamily="34" charset="77"/>
              </a:rPr>
              <a:t>Channel width adjustment to flow and sediment characteristics</a:t>
            </a:r>
          </a:p>
          <a:p>
            <a:pPr algn="l"/>
            <a:r>
              <a:rPr lang="en-US" sz="1200" dirty="0">
                <a:latin typeface="MuktaMahee Regular" panose="020B0000000000000000" pitchFamily="34" charset="77"/>
                <a:cs typeface="MuktaMahee Regular" panose="020B0000000000000000" pitchFamily="34" charset="77"/>
              </a:rPr>
              <a:t>Abrasion of bedrock by mobile sediment</a:t>
            </a:r>
          </a:p>
          <a:p>
            <a:pPr algn="l"/>
            <a:r>
              <a:rPr lang="en-US" sz="1200" dirty="0">
                <a:latin typeface="MuktaMahee Regular" panose="020B0000000000000000" pitchFamily="34" charset="77"/>
                <a:cs typeface="MuktaMahee Regular" panose="020B0000000000000000" pitchFamily="34" charset="77"/>
              </a:rPr>
              <a:t>Plucking of sediment</a:t>
            </a:r>
          </a:p>
          <a:p>
            <a:pPr algn="l"/>
            <a:r>
              <a:rPr lang="en-US" sz="1200" dirty="0">
                <a:latin typeface="MuktaMahee Regular" panose="020B0000000000000000" pitchFamily="34" charset="77"/>
                <a:cs typeface="MuktaMahee Regular" panose="020B0000000000000000" pitchFamily="34" charset="77"/>
              </a:rPr>
              <a:t>Sediment cover effects</a:t>
            </a:r>
          </a:p>
          <a:p>
            <a:pPr algn="l"/>
            <a:r>
              <a:rPr lang="en-US" sz="1200" dirty="0">
                <a:latin typeface="MuktaMahee Regular" panose="020B0000000000000000" pitchFamily="34" charset="77"/>
                <a:cs typeface="MuktaMahee Regular" panose="020B0000000000000000" pitchFamily="34" charset="77"/>
              </a:rPr>
              <a:t>Loss of gravel-sized sediment via grain attrition </a:t>
            </a:r>
          </a:p>
        </p:txBody>
      </p:sp>
      <p:sp>
        <p:nvSpPr>
          <p:cNvPr id="4" name="Slide Number Placeholder 3"/>
          <p:cNvSpPr>
            <a:spLocks noGrp="1"/>
          </p:cNvSpPr>
          <p:nvPr>
            <p:ph type="sldNum" sz="quarter" idx="5"/>
          </p:nvPr>
        </p:nvSpPr>
        <p:spPr/>
        <p:txBody>
          <a:bodyPr/>
          <a:lstStyle/>
          <a:p>
            <a:fld id="{193D500C-86C6-7F41-BC7A-BBB69D071FA2}" type="slidenum">
              <a:rPr lang="en-US" smtClean="0"/>
              <a:t>4</a:t>
            </a:fld>
            <a:endParaRPr lang="en-US"/>
          </a:p>
        </p:txBody>
      </p:sp>
    </p:spTree>
    <p:extLst>
      <p:ext uri="{BB962C8B-B14F-4D97-AF65-F5344CB8AC3E}">
        <p14:creationId xmlns:p14="http://schemas.microsoft.com/office/powerpoint/2010/main" val="18411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single lithology cases both for these plots and analytical solutions (if shown at all) – save this two </a:t>
            </a:r>
            <a:r>
              <a:rPr lang="en-US" dirty="0" err="1"/>
              <a:t>lith</a:t>
            </a:r>
            <a:r>
              <a:rPr lang="en-US" dirty="0"/>
              <a:t> stuff for last slide (future applications)</a:t>
            </a:r>
          </a:p>
        </p:txBody>
      </p:sp>
      <p:sp>
        <p:nvSpPr>
          <p:cNvPr id="4" name="Slide Number Placeholder 3"/>
          <p:cNvSpPr>
            <a:spLocks noGrp="1"/>
          </p:cNvSpPr>
          <p:nvPr>
            <p:ph type="sldNum" sz="quarter" idx="5"/>
          </p:nvPr>
        </p:nvSpPr>
        <p:spPr/>
        <p:txBody>
          <a:bodyPr/>
          <a:lstStyle/>
          <a:p>
            <a:fld id="{193D500C-86C6-7F41-BC7A-BBB69D071FA2}" type="slidenum">
              <a:rPr lang="en-US" smtClean="0"/>
              <a:t>23</a:t>
            </a:fld>
            <a:endParaRPr lang="en-US"/>
          </a:p>
        </p:txBody>
      </p:sp>
    </p:spTree>
    <p:extLst>
      <p:ext uri="{BB962C8B-B14F-4D97-AF65-F5344CB8AC3E}">
        <p14:creationId xmlns:p14="http://schemas.microsoft.com/office/powerpoint/2010/main" val="1636169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single lithology cases both for these plots and analytical solutions (if shown at all) – save this two </a:t>
            </a:r>
            <a:r>
              <a:rPr lang="en-US" dirty="0" err="1"/>
              <a:t>lith</a:t>
            </a:r>
            <a:r>
              <a:rPr lang="en-US" dirty="0"/>
              <a:t> stuff for last slide (future applications)</a:t>
            </a:r>
          </a:p>
        </p:txBody>
      </p:sp>
      <p:sp>
        <p:nvSpPr>
          <p:cNvPr id="4" name="Slide Number Placeholder 3"/>
          <p:cNvSpPr>
            <a:spLocks noGrp="1"/>
          </p:cNvSpPr>
          <p:nvPr>
            <p:ph type="sldNum" sz="quarter" idx="5"/>
          </p:nvPr>
        </p:nvSpPr>
        <p:spPr/>
        <p:txBody>
          <a:bodyPr/>
          <a:lstStyle/>
          <a:p>
            <a:fld id="{193D500C-86C6-7F41-BC7A-BBB69D071FA2}" type="slidenum">
              <a:rPr lang="en-US" smtClean="0"/>
              <a:t>24</a:t>
            </a:fld>
            <a:endParaRPr lang="en-US"/>
          </a:p>
        </p:txBody>
      </p:sp>
    </p:spTree>
    <p:extLst>
      <p:ext uri="{BB962C8B-B14F-4D97-AF65-F5344CB8AC3E}">
        <p14:creationId xmlns:p14="http://schemas.microsoft.com/office/powerpoint/2010/main" val="2808147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single lithology cases both for these plots and analytical solutions (if shown at all) – save this two </a:t>
            </a:r>
            <a:r>
              <a:rPr lang="en-US" dirty="0" err="1"/>
              <a:t>lith</a:t>
            </a:r>
            <a:r>
              <a:rPr lang="en-US" dirty="0"/>
              <a:t> stuff for last slide (future applications)</a:t>
            </a:r>
          </a:p>
        </p:txBody>
      </p:sp>
      <p:sp>
        <p:nvSpPr>
          <p:cNvPr id="4" name="Slide Number Placeholder 3"/>
          <p:cNvSpPr>
            <a:spLocks noGrp="1"/>
          </p:cNvSpPr>
          <p:nvPr>
            <p:ph type="sldNum" sz="quarter" idx="5"/>
          </p:nvPr>
        </p:nvSpPr>
        <p:spPr/>
        <p:txBody>
          <a:bodyPr/>
          <a:lstStyle/>
          <a:p>
            <a:fld id="{193D500C-86C6-7F41-BC7A-BBB69D071FA2}" type="slidenum">
              <a:rPr lang="en-US" smtClean="0"/>
              <a:t>25</a:t>
            </a:fld>
            <a:endParaRPr lang="en-US"/>
          </a:p>
        </p:txBody>
      </p:sp>
    </p:spTree>
    <p:extLst>
      <p:ext uri="{BB962C8B-B14F-4D97-AF65-F5344CB8AC3E}">
        <p14:creationId xmlns:p14="http://schemas.microsoft.com/office/powerpoint/2010/main" val="3685430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single lithology cases both for these plots and analytical solutions (if shown at all) – save this two </a:t>
            </a:r>
            <a:r>
              <a:rPr lang="en-US" dirty="0" err="1"/>
              <a:t>lith</a:t>
            </a:r>
            <a:r>
              <a:rPr lang="en-US" dirty="0"/>
              <a:t> stuff for last slide (future applications)</a:t>
            </a:r>
          </a:p>
        </p:txBody>
      </p:sp>
      <p:sp>
        <p:nvSpPr>
          <p:cNvPr id="4" name="Slide Number Placeholder 3"/>
          <p:cNvSpPr>
            <a:spLocks noGrp="1"/>
          </p:cNvSpPr>
          <p:nvPr>
            <p:ph type="sldNum" sz="quarter" idx="5"/>
          </p:nvPr>
        </p:nvSpPr>
        <p:spPr/>
        <p:txBody>
          <a:bodyPr/>
          <a:lstStyle/>
          <a:p>
            <a:fld id="{193D500C-86C6-7F41-BC7A-BBB69D071FA2}" type="slidenum">
              <a:rPr lang="en-US" smtClean="0"/>
              <a:t>29</a:t>
            </a:fld>
            <a:endParaRPr lang="en-US"/>
          </a:p>
        </p:txBody>
      </p:sp>
    </p:spTree>
    <p:extLst>
      <p:ext uri="{BB962C8B-B14F-4D97-AF65-F5344CB8AC3E}">
        <p14:creationId xmlns:p14="http://schemas.microsoft.com/office/powerpoint/2010/main" val="1880518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MuktaMahee Regular" panose="020B0000000000000000" pitchFamily="34" charset="77"/>
                <a:cs typeface="MuktaMahee Regular" panose="020B0000000000000000" pitchFamily="34" charset="77"/>
              </a:rPr>
              <a:t>Bedload sediment transport in equilibrium channels</a:t>
            </a:r>
          </a:p>
          <a:p>
            <a:pPr algn="l"/>
            <a:r>
              <a:rPr lang="en-US" sz="1200" dirty="0">
                <a:latin typeface="MuktaMahee Regular" panose="020B0000000000000000" pitchFamily="34" charset="77"/>
                <a:cs typeface="MuktaMahee Regular" panose="020B0000000000000000" pitchFamily="34" charset="77"/>
              </a:rPr>
              <a:t>Channel width adjustment to flow and sediment characteristics</a:t>
            </a:r>
          </a:p>
          <a:p>
            <a:pPr algn="l"/>
            <a:r>
              <a:rPr lang="en-US" sz="1200" dirty="0">
                <a:latin typeface="MuktaMahee Regular" panose="020B0000000000000000" pitchFamily="34" charset="77"/>
                <a:cs typeface="MuktaMahee Regular" panose="020B0000000000000000" pitchFamily="34" charset="77"/>
              </a:rPr>
              <a:t>Abrasion of bedrock by mobile sediment</a:t>
            </a:r>
          </a:p>
          <a:p>
            <a:pPr algn="l"/>
            <a:r>
              <a:rPr lang="en-US" sz="1200" dirty="0">
                <a:latin typeface="MuktaMahee Regular" panose="020B0000000000000000" pitchFamily="34" charset="77"/>
                <a:cs typeface="MuktaMahee Regular" panose="020B0000000000000000" pitchFamily="34" charset="77"/>
              </a:rPr>
              <a:t>Plucking of sediment</a:t>
            </a:r>
          </a:p>
          <a:p>
            <a:pPr algn="l"/>
            <a:r>
              <a:rPr lang="en-US" sz="1200" dirty="0">
                <a:latin typeface="MuktaMahee Regular" panose="020B0000000000000000" pitchFamily="34" charset="77"/>
                <a:cs typeface="MuktaMahee Regular" panose="020B0000000000000000" pitchFamily="34" charset="77"/>
              </a:rPr>
              <a:t>Sediment cover effects</a:t>
            </a:r>
          </a:p>
          <a:p>
            <a:pPr algn="l"/>
            <a:r>
              <a:rPr lang="en-US" sz="1200" dirty="0">
                <a:latin typeface="MuktaMahee Regular" panose="020B0000000000000000" pitchFamily="34" charset="77"/>
                <a:cs typeface="MuktaMahee Regular" panose="020B0000000000000000" pitchFamily="34" charset="77"/>
              </a:rPr>
              <a:t>Loss of gravel-sized sediment via grain attrition </a:t>
            </a:r>
          </a:p>
        </p:txBody>
      </p:sp>
      <p:sp>
        <p:nvSpPr>
          <p:cNvPr id="4" name="Slide Number Placeholder 3"/>
          <p:cNvSpPr>
            <a:spLocks noGrp="1"/>
          </p:cNvSpPr>
          <p:nvPr>
            <p:ph type="sldNum" sz="quarter" idx="5"/>
          </p:nvPr>
        </p:nvSpPr>
        <p:spPr/>
        <p:txBody>
          <a:bodyPr/>
          <a:lstStyle/>
          <a:p>
            <a:fld id="{193D500C-86C6-7F41-BC7A-BBB69D071FA2}" type="slidenum">
              <a:rPr lang="en-US" smtClean="0"/>
              <a:t>31</a:t>
            </a:fld>
            <a:endParaRPr lang="en-US"/>
          </a:p>
        </p:txBody>
      </p:sp>
    </p:spTree>
    <p:extLst>
      <p:ext uri="{BB962C8B-B14F-4D97-AF65-F5344CB8AC3E}">
        <p14:creationId xmlns:p14="http://schemas.microsoft.com/office/powerpoint/2010/main" val="221775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MuktaMahee Regular" panose="020B0000000000000000" pitchFamily="34" charset="77"/>
                <a:cs typeface="MuktaMahee Regular" panose="020B0000000000000000" pitchFamily="34" charset="77"/>
              </a:rPr>
              <a:t>Bedload sediment transport in equilibrium channels</a:t>
            </a:r>
          </a:p>
          <a:p>
            <a:pPr algn="l"/>
            <a:r>
              <a:rPr lang="en-US" sz="1200" dirty="0">
                <a:latin typeface="MuktaMahee Regular" panose="020B0000000000000000" pitchFamily="34" charset="77"/>
                <a:cs typeface="MuktaMahee Regular" panose="020B0000000000000000" pitchFamily="34" charset="77"/>
              </a:rPr>
              <a:t>Channel width adjustment to flow and sediment characteristics</a:t>
            </a:r>
          </a:p>
          <a:p>
            <a:pPr algn="l"/>
            <a:r>
              <a:rPr lang="en-US" sz="1200" dirty="0">
                <a:latin typeface="MuktaMahee Regular" panose="020B0000000000000000" pitchFamily="34" charset="77"/>
                <a:cs typeface="MuktaMahee Regular" panose="020B0000000000000000" pitchFamily="34" charset="77"/>
              </a:rPr>
              <a:t>Abrasion of bedrock by mobile sediment</a:t>
            </a:r>
          </a:p>
          <a:p>
            <a:pPr algn="l"/>
            <a:r>
              <a:rPr lang="en-US" sz="1200" dirty="0">
                <a:latin typeface="MuktaMahee Regular" panose="020B0000000000000000" pitchFamily="34" charset="77"/>
                <a:cs typeface="MuktaMahee Regular" panose="020B0000000000000000" pitchFamily="34" charset="77"/>
              </a:rPr>
              <a:t>Plucking of sediment</a:t>
            </a:r>
          </a:p>
          <a:p>
            <a:pPr algn="l"/>
            <a:r>
              <a:rPr lang="en-US" sz="1200" dirty="0">
                <a:latin typeface="MuktaMahee Regular" panose="020B0000000000000000" pitchFamily="34" charset="77"/>
                <a:cs typeface="MuktaMahee Regular" panose="020B0000000000000000" pitchFamily="34" charset="77"/>
              </a:rPr>
              <a:t>Sediment cover effects</a:t>
            </a:r>
          </a:p>
          <a:p>
            <a:pPr algn="l"/>
            <a:r>
              <a:rPr lang="en-US" sz="1200" dirty="0">
                <a:latin typeface="MuktaMahee Regular" panose="020B0000000000000000" pitchFamily="34" charset="77"/>
                <a:cs typeface="MuktaMahee Regular" panose="020B0000000000000000" pitchFamily="34" charset="77"/>
              </a:rPr>
              <a:t>Loss of gravel-sized sediment via grain attrition </a:t>
            </a:r>
          </a:p>
        </p:txBody>
      </p:sp>
      <p:sp>
        <p:nvSpPr>
          <p:cNvPr id="4" name="Slide Number Placeholder 3"/>
          <p:cNvSpPr>
            <a:spLocks noGrp="1"/>
          </p:cNvSpPr>
          <p:nvPr>
            <p:ph type="sldNum" sz="quarter" idx="5"/>
          </p:nvPr>
        </p:nvSpPr>
        <p:spPr/>
        <p:txBody>
          <a:bodyPr/>
          <a:lstStyle/>
          <a:p>
            <a:fld id="{193D500C-86C6-7F41-BC7A-BBB69D071FA2}" type="slidenum">
              <a:rPr lang="en-US" smtClean="0"/>
              <a:t>5</a:t>
            </a:fld>
            <a:endParaRPr lang="en-US"/>
          </a:p>
        </p:txBody>
      </p:sp>
    </p:spTree>
    <p:extLst>
      <p:ext uri="{BB962C8B-B14F-4D97-AF65-F5344CB8AC3E}">
        <p14:creationId xmlns:p14="http://schemas.microsoft.com/office/powerpoint/2010/main" val="2989611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MuktaMahee Regular" panose="020B0000000000000000" pitchFamily="34" charset="77"/>
                <a:cs typeface="MuktaMahee Regular" panose="020B0000000000000000" pitchFamily="34" charset="77"/>
              </a:rPr>
              <a:t>Bedload sediment transport in equilibrium channels</a:t>
            </a:r>
          </a:p>
          <a:p>
            <a:pPr algn="l"/>
            <a:r>
              <a:rPr lang="en-US" sz="1200" dirty="0">
                <a:latin typeface="MuktaMahee Regular" panose="020B0000000000000000" pitchFamily="34" charset="77"/>
                <a:cs typeface="MuktaMahee Regular" panose="020B0000000000000000" pitchFamily="34" charset="77"/>
              </a:rPr>
              <a:t>Channel width adjustment to flow and sediment characteristics</a:t>
            </a:r>
          </a:p>
          <a:p>
            <a:pPr algn="l"/>
            <a:r>
              <a:rPr lang="en-US" sz="1200" dirty="0">
                <a:latin typeface="MuktaMahee Regular" panose="020B0000000000000000" pitchFamily="34" charset="77"/>
                <a:cs typeface="MuktaMahee Regular" panose="020B0000000000000000" pitchFamily="34" charset="77"/>
              </a:rPr>
              <a:t>Abrasion of bedrock by mobile sediment</a:t>
            </a:r>
          </a:p>
          <a:p>
            <a:pPr algn="l"/>
            <a:r>
              <a:rPr lang="en-US" sz="1200" dirty="0">
                <a:latin typeface="MuktaMahee Regular" panose="020B0000000000000000" pitchFamily="34" charset="77"/>
                <a:cs typeface="MuktaMahee Regular" panose="020B0000000000000000" pitchFamily="34" charset="77"/>
              </a:rPr>
              <a:t>Plucking of sediment</a:t>
            </a:r>
          </a:p>
          <a:p>
            <a:pPr algn="l"/>
            <a:r>
              <a:rPr lang="en-US" sz="1200" dirty="0">
                <a:latin typeface="MuktaMahee Regular" panose="020B0000000000000000" pitchFamily="34" charset="77"/>
                <a:cs typeface="MuktaMahee Regular" panose="020B0000000000000000" pitchFamily="34" charset="77"/>
              </a:rPr>
              <a:t>Sediment cover effects</a:t>
            </a:r>
          </a:p>
          <a:p>
            <a:pPr algn="l"/>
            <a:r>
              <a:rPr lang="en-US" sz="1200" dirty="0">
                <a:latin typeface="MuktaMahee Regular" panose="020B0000000000000000" pitchFamily="34" charset="77"/>
                <a:cs typeface="MuktaMahee Regular" panose="020B0000000000000000" pitchFamily="34" charset="77"/>
              </a:rPr>
              <a:t>Loss of gravel-sized sediment via grain attrition </a:t>
            </a:r>
          </a:p>
        </p:txBody>
      </p:sp>
      <p:sp>
        <p:nvSpPr>
          <p:cNvPr id="4" name="Slide Number Placeholder 3"/>
          <p:cNvSpPr>
            <a:spLocks noGrp="1"/>
          </p:cNvSpPr>
          <p:nvPr>
            <p:ph type="sldNum" sz="quarter" idx="5"/>
          </p:nvPr>
        </p:nvSpPr>
        <p:spPr/>
        <p:txBody>
          <a:bodyPr/>
          <a:lstStyle/>
          <a:p>
            <a:fld id="{193D500C-86C6-7F41-BC7A-BBB69D071FA2}" type="slidenum">
              <a:rPr lang="en-US" smtClean="0"/>
              <a:t>6</a:t>
            </a:fld>
            <a:endParaRPr lang="en-US"/>
          </a:p>
        </p:txBody>
      </p:sp>
    </p:spTree>
    <p:extLst>
      <p:ext uri="{BB962C8B-B14F-4D97-AF65-F5344CB8AC3E}">
        <p14:creationId xmlns:p14="http://schemas.microsoft.com/office/powerpoint/2010/main" val="10742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MuktaMahee Regular" panose="020B0000000000000000" pitchFamily="34" charset="77"/>
                <a:cs typeface="MuktaMahee Regular" panose="020B0000000000000000" pitchFamily="34" charset="77"/>
              </a:rPr>
              <a:t>Bedload sediment transport in equilibrium channels</a:t>
            </a:r>
          </a:p>
          <a:p>
            <a:pPr algn="l"/>
            <a:r>
              <a:rPr lang="en-US" sz="1200" dirty="0">
                <a:latin typeface="MuktaMahee Regular" panose="020B0000000000000000" pitchFamily="34" charset="77"/>
                <a:cs typeface="MuktaMahee Regular" panose="020B0000000000000000" pitchFamily="34" charset="77"/>
              </a:rPr>
              <a:t>Channel width adjustment to flow and sediment characteristics</a:t>
            </a:r>
          </a:p>
          <a:p>
            <a:pPr algn="l"/>
            <a:r>
              <a:rPr lang="en-US" sz="1200" dirty="0">
                <a:latin typeface="MuktaMahee Regular" panose="020B0000000000000000" pitchFamily="34" charset="77"/>
                <a:cs typeface="MuktaMahee Regular" panose="020B0000000000000000" pitchFamily="34" charset="77"/>
              </a:rPr>
              <a:t>Abrasion of bedrock by mobile sediment</a:t>
            </a:r>
          </a:p>
          <a:p>
            <a:pPr algn="l"/>
            <a:r>
              <a:rPr lang="en-US" sz="1200" dirty="0">
                <a:latin typeface="MuktaMahee Regular" panose="020B0000000000000000" pitchFamily="34" charset="77"/>
                <a:cs typeface="MuktaMahee Regular" panose="020B0000000000000000" pitchFamily="34" charset="77"/>
              </a:rPr>
              <a:t>Plucking of sediment</a:t>
            </a:r>
          </a:p>
          <a:p>
            <a:pPr algn="l"/>
            <a:r>
              <a:rPr lang="en-US" sz="1200" dirty="0">
                <a:latin typeface="MuktaMahee Regular" panose="020B0000000000000000" pitchFamily="34" charset="77"/>
                <a:cs typeface="MuktaMahee Regular" panose="020B0000000000000000" pitchFamily="34" charset="77"/>
              </a:rPr>
              <a:t>Sediment cover effects</a:t>
            </a:r>
          </a:p>
          <a:p>
            <a:pPr algn="l"/>
            <a:r>
              <a:rPr lang="en-US" sz="1200" dirty="0">
                <a:latin typeface="MuktaMahee Regular" panose="020B0000000000000000" pitchFamily="34" charset="77"/>
                <a:cs typeface="MuktaMahee Regular" panose="020B0000000000000000" pitchFamily="34" charset="77"/>
              </a:rPr>
              <a:t>Loss of gravel-sized sediment via grain attrition </a:t>
            </a:r>
          </a:p>
        </p:txBody>
      </p:sp>
      <p:sp>
        <p:nvSpPr>
          <p:cNvPr id="4" name="Slide Number Placeholder 3"/>
          <p:cNvSpPr>
            <a:spLocks noGrp="1"/>
          </p:cNvSpPr>
          <p:nvPr>
            <p:ph type="sldNum" sz="quarter" idx="5"/>
          </p:nvPr>
        </p:nvSpPr>
        <p:spPr/>
        <p:txBody>
          <a:bodyPr/>
          <a:lstStyle/>
          <a:p>
            <a:fld id="{193D500C-86C6-7F41-BC7A-BBB69D071FA2}" type="slidenum">
              <a:rPr lang="en-US" smtClean="0"/>
              <a:t>7</a:t>
            </a:fld>
            <a:endParaRPr lang="en-US"/>
          </a:p>
        </p:txBody>
      </p:sp>
    </p:spTree>
    <p:extLst>
      <p:ext uri="{BB962C8B-B14F-4D97-AF65-F5344CB8AC3E}">
        <p14:creationId xmlns:p14="http://schemas.microsoft.com/office/powerpoint/2010/main" val="190881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single lithology cases both for these plots and analytical solutions (if shown at all) – save this two </a:t>
            </a:r>
            <a:r>
              <a:rPr lang="en-US" dirty="0" err="1"/>
              <a:t>lith</a:t>
            </a:r>
            <a:r>
              <a:rPr lang="en-US" dirty="0"/>
              <a:t> stuff for last slide (future applications)</a:t>
            </a:r>
          </a:p>
        </p:txBody>
      </p:sp>
      <p:sp>
        <p:nvSpPr>
          <p:cNvPr id="4" name="Slide Number Placeholder 3"/>
          <p:cNvSpPr>
            <a:spLocks noGrp="1"/>
          </p:cNvSpPr>
          <p:nvPr>
            <p:ph type="sldNum" sz="quarter" idx="5"/>
          </p:nvPr>
        </p:nvSpPr>
        <p:spPr/>
        <p:txBody>
          <a:bodyPr/>
          <a:lstStyle/>
          <a:p>
            <a:fld id="{193D500C-86C6-7F41-BC7A-BBB69D071FA2}" type="slidenum">
              <a:rPr lang="en-US" smtClean="0"/>
              <a:t>8</a:t>
            </a:fld>
            <a:endParaRPr lang="en-US"/>
          </a:p>
        </p:txBody>
      </p:sp>
    </p:spTree>
    <p:extLst>
      <p:ext uri="{BB962C8B-B14F-4D97-AF65-F5344CB8AC3E}">
        <p14:creationId xmlns:p14="http://schemas.microsoft.com/office/powerpoint/2010/main" val="177437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single lithology cases both for these plots and analytical solutions (if shown at all) – save this two </a:t>
            </a:r>
            <a:r>
              <a:rPr lang="en-US" dirty="0" err="1"/>
              <a:t>lith</a:t>
            </a:r>
            <a:r>
              <a:rPr lang="en-US" dirty="0"/>
              <a:t> stuff for last slide (future applications)</a:t>
            </a:r>
          </a:p>
        </p:txBody>
      </p:sp>
      <p:sp>
        <p:nvSpPr>
          <p:cNvPr id="4" name="Slide Number Placeholder 3"/>
          <p:cNvSpPr>
            <a:spLocks noGrp="1"/>
          </p:cNvSpPr>
          <p:nvPr>
            <p:ph type="sldNum" sz="quarter" idx="5"/>
          </p:nvPr>
        </p:nvSpPr>
        <p:spPr/>
        <p:txBody>
          <a:bodyPr/>
          <a:lstStyle/>
          <a:p>
            <a:fld id="{193D500C-86C6-7F41-BC7A-BBB69D071FA2}" type="slidenum">
              <a:rPr lang="en-US" smtClean="0"/>
              <a:t>9</a:t>
            </a:fld>
            <a:endParaRPr lang="en-US"/>
          </a:p>
        </p:txBody>
      </p:sp>
    </p:spTree>
    <p:extLst>
      <p:ext uri="{BB962C8B-B14F-4D97-AF65-F5344CB8AC3E}">
        <p14:creationId xmlns:p14="http://schemas.microsoft.com/office/powerpoint/2010/main" val="102193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single lithology cases both for these plots and analytical solutions (if shown at all) – save this two </a:t>
            </a:r>
            <a:r>
              <a:rPr lang="en-US" dirty="0" err="1"/>
              <a:t>lith</a:t>
            </a:r>
            <a:r>
              <a:rPr lang="en-US" dirty="0"/>
              <a:t> stuff for last slide (future applications)</a:t>
            </a:r>
          </a:p>
        </p:txBody>
      </p:sp>
      <p:sp>
        <p:nvSpPr>
          <p:cNvPr id="4" name="Slide Number Placeholder 3"/>
          <p:cNvSpPr>
            <a:spLocks noGrp="1"/>
          </p:cNvSpPr>
          <p:nvPr>
            <p:ph type="sldNum" sz="quarter" idx="5"/>
          </p:nvPr>
        </p:nvSpPr>
        <p:spPr/>
        <p:txBody>
          <a:bodyPr/>
          <a:lstStyle/>
          <a:p>
            <a:fld id="{193D500C-86C6-7F41-BC7A-BBB69D071FA2}" type="slidenum">
              <a:rPr lang="en-US" smtClean="0"/>
              <a:t>10</a:t>
            </a:fld>
            <a:endParaRPr lang="en-US"/>
          </a:p>
        </p:txBody>
      </p:sp>
    </p:spTree>
    <p:extLst>
      <p:ext uri="{BB962C8B-B14F-4D97-AF65-F5344CB8AC3E}">
        <p14:creationId xmlns:p14="http://schemas.microsoft.com/office/powerpoint/2010/main" val="338492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single lithology cases both for these plots and analytical solutions (if shown at all) – save this two </a:t>
            </a:r>
            <a:r>
              <a:rPr lang="en-US" dirty="0" err="1"/>
              <a:t>lith</a:t>
            </a:r>
            <a:r>
              <a:rPr lang="en-US" dirty="0"/>
              <a:t> stuff for last slide (future applications)</a:t>
            </a:r>
          </a:p>
        </p:txBody>
      </p:sp>
      <p:sp>
        <p:nvSpPr>
          <p:cNvPr id="4" name="Slide Number Placeholder 3"/>
          <p:cNvSpPr>
            <a:spLocks noGrp="1"/>
          </p:cNvSpPr>
          <p:nvPr>
            <p:ph type="sldNum" sz="quarter" idx="5"/>
          </p:nvPr>
        </p:nvSpPr>
        <p:spPr/>
        <p:txBody>
          <a:bodyPr/>
          <a:lstStyle/>
          <a:p>
            <a:fld id="{193D500C-86C6-7F41-BC7A-BBB69D071FA2}" type="slidenum">
              <a:rPr lang="en-US" smtClean="0"/>
              <a:t>11</a:t>
            </a:fld>
            <a:endParaRPr lang="en-US"/>
          </a:p>
        </p:txBody>
      </p:sp>
    </p:spTree>
    <p:extLst>
      <p:ext uri="{BB962C8B-B14F-4D97-AF65-F5344CB8AC3E}">
        <p14:creationId xmlns:p14="http://schemas.microsoft.com/office/powerpoint/2010/main" val="87213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single lithology cases both for these plots and analytical solutions (if shown at all) – save this two </a:t>
            </a:r>
            <a:r>
              <a:rPr lang="en-US" dirty="0" err="1"/>
              <a:t>lith</a:t>
            </a:r>
            <a:r>
              <a:rPr lang="en-US" dirty="0"/>
              <a:t> stuff for last slide (future applications)</a:t>
            </a:r>
          </a:p>
        </p:txBody>
      </p:sp>
      <p:sp>
        <p:nvSpPr>
          <p:cNvPr id="4" name="Slide Number Placeholder 3"/>
          <p:cNvSpPr>
            <a:spLocks noGrp="1"/>
          </p:cNvSpPr>
          <p:nvPr>
            <p:ph type="sldNum" sz="quarter" idx="5"/>
          </p:nvPr>
        </p:nvSpPr>
        <p:spPr/>
        <p:txBody>
          <a:bodyPr/>
          <a:lstStyle/>
          <a:p>
            <a:fld id="{193D500C-86C6-7F41-BC7A-BBB69D071FA2}" type="slidenum">
              <a:rPr lang="en-US" smtClean="0"/>
              <a:t>22</a:t>
            </a:fld>
            <a:endParaRPr lang="en-US"/>
          </a:p>
        </p:txBody>
      </p:sp>
    </p:spTree>
    <p:extLst>
      <p:ext uri="{BB962C8B-B14F-4D97-AF65-F5344CB8AC3E}">
        <p14:creationId xmlns:p14="http://schemas.microsoft.com/office/powerpoint/2010/main" val="39307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63DC-3C96-C375-6AAE-62BBB94203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C517FE-066D-DF89-6697-764046A946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55791E-FB5A-D729-41C2-DB5F7EDDDAF5}"/>
              </a:ext>
            </a:extLst>
          </p:cNvPr>
          <p:cNvSpPr>
            <a:spLocks noGrp="1"/>
          </p:cNvSpPr>
          <p:nvPr>
            <p:ph type="dt" sz="half" idx="10"/>
          </p:nvPr>
        </p:nvSpPr>
        <p:spPr/>
        <p:txBody>
          <a:bodyPr/>
          <a:lstStyle/>
          <a:p>
            <a:fld id="{73884608-3446-A340-94C5-326C77976929}" type="datetime1">
              <a:rPr lang="en-US" smtClean="0"/>
              <a:t>12/8/22</a:t>
            </a:fld>
            <a:endParaRPr lang="en-US"/>
          </a:p>
        </p:txBody>
      </p:sp>
      <p:sp>
        <p:nvSpPr>
          <p:cNvPr id="5" name="Footer Placeholder 4">
            <a:extLst>
              <a:ext uri="{FF2B5EF4-FFF2-40B4-BE49-F238E27FC236}">
                <a16:creationId xmlns:a16="http://schemas.microsoft.com/office/drawing/2014/main" id="{84FC0F8D-ECDE-4E8A-7D5B-DE3CB6CB8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3DB54-41AC-362D-71D4-7BF28EAAECAA}"/>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491545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C4E0-D8A8-9C14-722C-82F090B18B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CE2C1D-6F6B-A99A-00C2-7ADA2A82CA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52A2CE-FF39-F82F-DC26-EF26B1DACA6F}"/>
              </a:ext>
            </a:extLst>
          </p:cNvPr>
          <p:cNvSpPr>
            <a:spLocks noGrp="1"/>
          </p:cNvSpPr>
          <p:nvPr>
            <p:ph type="dt" sz="half" idx="10"/>
          </p:nvPr>
        </p:nvSpPr>
        <p:spPr/>
        <p:txBody>
          <a:bodyPr/>
          <a:lstStyle/>
          <a:p>
            <a:fld id="{CF09BC8B-B199-244F-983B-6CCD600C19C0}" type="datetime1">
              <a:rPr lang="en-US" smtClean="0"/>
              <a:t>12/8/22</a:t>
            </a:fld>
            <a:endParaRPr lang="en-US"/>
          </a:p>
        </p:txBody>
      </p:sp>
      <p:sp>
        <p:nvSpPr>
          <p:cNvPr id="5" name="Footer Placeholder 4">
            <a:extLst>
              <a:ext uri="{FF2B5EF4-FFF2-40B4-BE49-F238E27FC236}">
                <a16:creationId xmlns:a16="http://schemas.microsoft.com/office/drawing/2014/main" id="{48050A3C-D52C-904A-F0C7-9A61C96EE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9A8E9-2C3C-F42A-E6CA-F4D2777E5EBB}"/>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26086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7293D9-0238-7C61-A201-C7125ACFD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64118B-B4FA-C38A-54FA-D24921D864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3B239-6F19-E01C-DB1F-7F494422974F}"/>
              </a:ext>
            </a:extLst>
          </p:cNvPr>
          <p:cNvSpPr>
            <a:spLocks noGrp="1"/>
          </p:cNvSpPr>
          <p:nvPr>
            <p:ph type="dt" sz="half" idx="10"/>
          </p:nvPr>
        </p:nvSpPr>
        <p:spPr/>
        <p:txBody>
          <a:bodyPr/>
          <a:lstStyle/>
          <a:p>
            <a:fld id="{56034B07-FC2A-6743-BCE3-AA27545FA9AE}" type="datetime1">
              <a:rPr lang="en-US" smtClean="0"/>
              <a:t>12/8/22</a:t>
            </a:fld>
            <a:endParaRPr lang="en-US"/>
          </a:p>
        </p:txBody>
      </p:sp>
      <p:sp>
        <p:nvSpPr>
          <p:cNvPr id="5" name="Footer Placeholder 4">
            <a:extLst>
              <a:ext uri="{FF2B5EF4-FFF2-40B4-BE49-F238E27FC236}">
                <a16:creationId xmlns:a16="http://schemas.microsoft.com/office/drawing/2014/main" id="{28D1A768-4A85-0245-ECFF-B30C3BB16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C4BFC7-6BE1-0FF6-01FE-66D7807F9AD6}"/>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266554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3704-7BAF-1E56-6481-486A61FAAD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B3D2C-EA8F-C50F-EF89-8EE272D712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ACE4E-BF61-F1EC-AD3B-27E727A3BEBC}"/>
              </a:ext>
            </a:extLst>
          </p:cNvPr>
          <p:cNvSpPr>
            <a:spLocks noGrp="1"/>
          </p:cNvSpPr>
          <p:nvPr>
            <p:ph type="dt" sz="half" idx="10"/>
          </p:nvPr>
        </p:nvSpPr>
        <p:spPr/>
        <p:txBody>
          <a:bodyPr/>
          <a:lstStyle/>
          <a:p>
            <a:fld id="{001EE662-2E37-6842-8ECF-EF7BE00CB55F}" type="datetime1">
              <a:rPr lang="en-US" smtClean="0"/>
              <a:t>12/8/22</a:t>
            </a:fld>
            <a:endParaRPr lang="en-US"/>
          </a:p>
        </p:txBody>
      </p:sp>
      <p:sp>
        <p:nvSpPr>
          <p:cNvPr id="5" name="Footer Placeholder 4">
            <a:extLst>
              <a:ext uri="{FF2B5EF4-FFF2-40B4-BE49-F238E27FC236}">
                <a16:creationId xmlns:a16="http://schemas.microsoft.com/office/drawing/2014/main" id="{425B9EDF-4BC5-9CD2-F236-418B302CD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9EDD1-2CD4-6469-ADFB-A5DFA4D54307}"/>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74788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415C-001D-0234-70DA-887B7BBC82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69A6E4-7ACF-99C7-A6CE-20B51B2BD7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6E9369-8D73-299A-F82B-89A554187275}"/>
              </a:ext>
            </a:extLst>
          </p:cNvPr>
          <p:cNvSpPr>
            <a:spLocks noGrp="1"/>
          </p:cNvSpPr>
          <p:nvPr>
            <p:ph type="dt" sz="half" idx="10"/>
          </p:nvPr>
        </p:nvSpPr>
        <p:spPr/>
        <p:txBody>
          <a:bodyPr/>
          <a:lstStyle/>
          <a:p>
            <a:fld id="{EEE1F3CA-D529-964C-956C-6803F6036E0B}" type="datetime1">
              <a:rPr lang="en-US" smtClean="0"/>
              <a:t>12/8/22</a:t>
            </a:fld>
            <a:endParaRPr lang="en-US"/>
          </a:p>
        </p:txBody>
      </p:sp>
      <p:sp>
        <p:nvSpPr>
          <p:cNvPr id="5" name="Footer Placeholder 4">
            <a:extLst>
              <a:ext uri="{FF2B5EF4-FFF2-40B4-BE49-F238E27FC236}">
                <a16:creationId xmlns:a16="http://schemas.microsoft.com/office/drawing/2014/main" id="{5019153A-FF42-FF5D-69C3-5DB99DE50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724AC-5A8A-E118-8ABB-503958B4BC85}"/>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4034054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862F-8138-A60C-4C2B-65009FD1AA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AAE53-DF2D-9D72-08D9-AE3A317381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F131AC-A06B-4DEF-0D9C-ABDC1D02D5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5DB079-58EF-92F5-58AC-7798766BD71E}"/>
              </a:ext>
            </a:extLst>
          </p:cNvPr>
          <p:cNvSpPr>
            <a:spLocks noGrp="1"/>
          </p:cNvSpPr>
          <p:nvPr>
            <p:ph type="dt" sz="half" idx="10"/>
          </p:nvPr>
        </p:nvSpPr>
        <p:spPr/>
        <p:txBody>
          <a:bodyPr/>
          <a:lstStyle/>
          <a:p>
            <a:fld id="{A8C9889C-F6D9-914A-97C6-F5525C45D2E0}" type="datetime1">
              <a:rPr lang="en-US" smtClean="0"/>
              <a:t>12/8/22</a:t>
            </a:fld>
            <a:endParaRPr lang="en-US"/>
          </a:p>
        </p:txBody>
      </p:sp>
      <p:sp>
        <p:nvSpPr>
          <p:cNvPr id="6" name="Footer Placeholder 5">
            <a:extLst>
              <a:ext uri="{FF2B5EF4-FFF2-40B4-BE49-F238E27FC236}">
                <a16:creationId xmlns:a16="http://schemas.microsoft.com/office/drawing/2014/main" id="{27E43C10-2003-F1E5-96EB-3B702552A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44CEB-6FE5-B76D-0CAA-2DFBF525D449}"/>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25575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AC47-354F-9A2E-D447-38C39C90FA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44C549-C001-CC28-99FE-AB035924B0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87A4B7-E32C-FC3D-67EE-56B2075C3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FF1836-30C5-2F06-106F-8DF7A8A095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E1EA6D-D3CC-195C-0F99-F90A44D50B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6448A9-DBD7-25DF-E89D-6F55E0852B20}"/>
              </a:ext>
            </a:extLst>
          </p:cNvPr>
          <p:cNvSpPr>
            <a:spLocks noGrp="1"/>
          </p:cNvSpPr>
          <p:nvPr>
            <p:ph type="dt" sz="half" idx="10"/>
          </p:nvPr>
        </p:nvSpPr>
        <p:spPr/>
        <p:txBody>
          <a:bodyPr/>
          <a:lstStyle/>
          <a:p>
            <a:fld id="{59A3EF07-ECBB-F24D-A8C7-4104B9C6DB4C}" type="datetime1">
              <a:rPr lang="en-US" smtClean="0"/>
              <a:t>12/8/22</a:t>
            </a:fld>
            <a:endParaRPr lang="en-US"/>
          </a:p>
        </p:txBody>
      </p:sp>
      <p:sp>
        <p:nvSpPr>
          <p:cNvPr id="8" name="Footer Placeholder 7">
            <a:extLst>
              <a:ext uri="{FF2B5EF4-FFF2-40B4-BE49-F238E27FC236}">
                <a16:creationId xmlns:a16="http://schemas.microsoft.com/office/drawing/2014/main" id="{E6A4AEE3-9185-EA76-EF4D-C57B81975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D3D4BD-D447-5856-E569-960AEA36B23A}"/>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185247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BA7D-40D6-0B02-2F39-978DE7CE79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05320B-A933-79B5-7575-98692B6AA869}"/>
              </a:ext>
            </a:extLst>
          </p:cNvPr>
          <p:cNvSpPr>
            <a:spLocks noGrp="1"/>
          </p:cNvSpPr>
          <p:nvPr>
            <p:ph type="dt" sz="half" idx="10"/>
          </p:nvPr>
        </p:nvSpPr>
        <p:spPr/>
        <p:txBody>
          <a:bodyPr/>
          <a:lstStyle/>
          <a:p>
            <a:fld id="{64C56E79-F687-9541-8A9F-92E544934248}" type="datetime1">
              <a:rPr lang="en-US" smtClean="0"/>
              <a:t>12/8/22</a:t>
            </a:fld>
            <a:endParaRPr lang="en-US"/>
          </a:p>
        </p:txBody>
      </p:sp>
      <p:sp>
        <p:nvSpPr>
          <p:cNvPr id="4" name="Footer Placeholder 3">
            <a:extLst>
              <a:ext uri="{FF2B5EF4-FFF2-40B4-BE49-F238E27FC236}">
                <a16:creationId xmlns:a16="http://schemas.microsoft.com/office/drawing/2014/main" id="{CE305F0E-CFBA-51C6-C9F3-23A7905EBE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1A2284-8A15-B731-79E1-43FF0ED27B45}"/>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4247696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F7E0E-0B7C-2D63-71A5-17D19B999CA3}"/>
              </a:ext>
            </a:extLst>
          </p:cNvPr>
          <p:cNvSpPr>
            <a:spLocks noGrp="1"/>
          </p:cNvSpPr>
          <p:nvPr>
            <p:ph type="dt" sz="half" idx="10"/>
          </p:nvPr>
        </p:nvSpPr>
        <p:spPr/>
        <p:txBody>
          <a:bodyPr/>
          <a:lstStyle/>
          <a:p>
            <a:fld id="{76880885-DE4D-DA4D-B2A6-D6C565DDCF97}" type="datetime1">
              <a:rPr lang="en-US" smtClean="0"/>
              <a:t>12/8/22</a:t>
            </a:fld>
            <a:endParaRPr lang="en-US"/>
          </a:p>
        </p:txBody>
      </p:sp>
      <p:sp>
        <p:nvSpPr>
          <p:cNvPr id="3" name="Footer Placeholder 2">
            <a:extLst>
              <a:ext uri="{FF2B5EF4-FFF2-40B4-BE49-F238E27FC236}">
                <a16:creationId xmlns:a16="http://schemas.microsoft.com/office/drawing/2014/main" id="{6DB86209-969B-9E92-CCC9-1C1FCC39E9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B435D-054C-B1BE-14AA-E32821AC074C}"/>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236567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302C-DAD3-804A-7BFB-BCF5E11486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42ECE0-2B36-A35D-0D63-2957A4980D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DDB377-A977-BBEE-6B71-DEA1FEB6F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0E182-8A0C-969A-C51F-AFCEB12EF6DB}"/>
              </a:ext>
            </a:extLst>
          </p:cNvPr>
          <p:cNvSpPr>
            <a:spLocks noGrp="1"/>
          </p:cNvSpPr>
          <p:nvPr>
            <p:ph type="dt" sz="half" idx="10"/>
          </p:nvPr>
        </p:nvSpPr>
        <p:spPr/>
        <p:txBody>
          <a:bodyPr/>
          <a:lstStyle/>
          <a:p>
            <a:fld id="{BE4E4531-3763-2A4E-BC88-69C00A68B4A0}" type="datetime1">
              <a:rPr lang="en-US" smtClean="0"/>
              <a:t>12/8/22</a:t>
            </a:fld>
            <a:endParaRPr lang="en-US"/>
          </a:p>
        </p:txBody>
      </p:sp>
      <p:sp>
        <p:nvSpPr>
          <p:cNvPr id="6" name="Footer Placeholder 5">
            <a:extLst>
              <a:ext uri="{FF2B5EF4-FFF2-40B4-BE49-F238E27FC236}">
                <a16:creationId xmlns:a16="http://schemas.microsoft.com/office/drawing/2014/main" id="{140976CF-9819-02E6-AEED-2E19B4687B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537A7B-11B3-AA7E-DFBD-95A8748A6E58}"/>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2256745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3046-E5D1-CD48-DD71-288C05C29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6E61E-7C98-DF53-22D2-A62CC744C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F2DA8C-F9B8-28E0-A2CE-F9D30A2F1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4222E4-C707-C755-F2B8-683F2B561AB9}"/>
              </a:ext>
            </a:extLst>
          </p:cNvPr>
          <p:cNvSpPr>
            <a:spLocks noGrp="1"/>
          </p:cNvSpPr>
          <p:nvPr>
            <p:ph type="dt" sz="half" idx="10"/>
          </p:nvPr>
        </p:nvSpPr>
        <p:spPr/>
        <p:txBody>
          <a:bodyPr/>
          <a:lstStyle/>
          <a:p>
            <a:fld id="{C7D85603-5D75-3D4A-B9BC-3BC5B272EE04}" type="datetime1">
              <a:rPr lang="en-US" smtClean="0"/>
              <a:t>12/8/22</a:t>
            </a:fld>
            <a:endParaRPr lang="en-US"/>
          </a:p>
        </p:txBody>
      </p:sp>
      <p:sp>
        <p:nvSpPr>
          <p:cNvPr id="6" name="Footer Placeholder 5">
            <a:extLst>
              <a:ext uri="{FF2B5EF4-FFF2-40B4-BE49-F238E27FC236}">
                <a16:creationId xmlns:a16="http://schemas.microsoft.com/office/drawing/2014/main" id="{57FFE98E-5939-6A4A-8721-9BFC51B87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396AD9-12D1-E1BF-341A-67D7DBB838F7}"/>
              </a:ext>
            </a:extLst>
          </p:cNvPr>
          <p:cNvSpPr>
            <a:spLocks noGrp="1"/>
          </p:cNvSpPr>
          <p:nvPr>
            <p:ph type="sldNum" sz="quarter" idx="12"/>
          </p:nvPr>
        </p:nvSpPr>
        <p:spPr/>
        <p:txBody>
          <a:bodyPr/>
          <a:lstStyle/>
          <a:p>
            <a:fld id="{D5C8E5E2-621D-6841-BEAF-85840233A6D0}" type="slidenum">
              <a:rPr lang="en-US" smtClean="0"/>
              <a:t>‹#›</a:t>
            </a:fld>
            <a:endParaRPr lang="en-US"/>
          </a:p>
        </p:txBody>
      </p:sp>
    </p:spTree>
    <p:extLst>
      <p:ext uri="{BB962C8B-B14F-4D97-AF65-F5344CB8AC3E}">
        <p14:creationId xmlns:p14="http://schemas.microsoft.com/office/powerpoint/2010/main" val="2339675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AA520"/>
            </a:gs>
            <a:gs pos="56000">
              <a:srgbClr val="D3D3D3"/>
            </a:gs>
          </a:gsLst>
          <a:lin ang="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D64727-8DA5-8E85-A7F1-4C88AA3055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84957A-F0CF-FE39-5F97-E7BC1277EF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C88BF-378A-5CE3-7219-B6A0D3CC7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0D7B12-1141-144C-B9B0-B111FA781464}" type="datetime1">
              <a:rPr lang="en-US" smtClean="0"/>
              <a:t>12/8/22</a:t>
            </a:fld>
            <a:endParaRPr lang="en-US"/>
          </a:p>
        </p:txBody>
      </p:sp>
      <p:sp>
        <p:nvSpPr>
          <p:cNvPr id="5" name="Footer Placeholder 4">
            <a:extLst>
              <a:ext uri="{FF2B5EF4-FFF2-40B4-BE49-F238E27FC236}">
                <a16:creationId xmlns:a16="http://schemas.microsoft.com/office/drawing/2014/main" id="{505B0F44-91E9-2FCE-8CEB-BCEE34ADE4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7DEB42-C26D-8A2C-848F-36C49FC5A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C8E5E2-621D-6841-BEAF-85840233A6D0}" type="slidenum">
              <a:rPr lang="en-US" smtClean="0"/>
              <a:t>‹#›</a:t>
            </a:fld>
            <a:endParaRPr lang="en-US"/>
          </a:p>
        </p:txBody>
      </p:sp>
    </p:spTree>
    <p:extLst>
      <p:ext uri="{BB962C8B-B14F-4D97-AF65-F5344CB8AC3E}">
        <p14:creationId xmlns:p14="http://schemas.microsoft.com/office/powerpoint/2010/main" val="2032585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41.jpeg"/><Relationship Id="rId3" Type="http://schemas.openxmlformats.org/officeDocument/2006/relationships/image" Target="../media/image270.png"/><Relationship Id="rId7" Type="http://schemas.openxmlformats.org/officeDocument/2006/relationships/image" Target="../media/image290.png"/><Relationship Id="rId12" Type="http://schemas.openxmlformats.org/officeDocument/2006/relationships/image" Target="../media/image4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310.png"/><Relationship Id="rId5" Type="http://schemas.openxmlformats.org/officeDocument/2006/relationships/image" Target="../media/image28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ree, outdoor, plant&#10;&#10;Description automatically generated">
            <a:extLst>
              <a:ext uri="{FF2B5EF4-FFF2-40B4-BE49-F238E27FC236}">
                <a16:creationId xmlns:a16="http://schemas.microsoft.com/office/drawing/2014/main" id="{EEB8418E-E53B-04C9-EFA4-1BE80502509D}"/>
              </a:ext>
            </a:extLst>
          </p:cNvPr>
          <p:cNvPicPr>
            <a:picLocks noChangeAspect="1"/>
          </p:cNvPicPr>
          <p:nvPr/>
        </p:nvPicPr>
        <p:blipFill>
          <a:blip r:embed="rId2"/>
          <a:stretch>
            <a:fillRect/>
          </a:stretch>
        </p:blipFill>
        <p:spPr>
          <a:xfrm rot="5400000">
            <a:off x="6191250" y="857250"/>
            <a:ext cx="6858000" cy="5143500"/>
          </a:xfrm>
          <a:prstGeom prst="rect">
            <a:avLst/>
          </a:prstGeom>
          <a:effectLst>
            <a:reflection endPos="0" dir="5400000" sy="-100000" algn="bl" rotWithShape="0"/>
            <a:softEdge rad="0"/>
          </a:effectLst>
        </p:spPr>
      </p:pic>
      <p:sp>
        <p:nvSpPr>
          <p:cNvPr id="16" name="Slide Number Placeholder 15">
            <a:extLst>
              <a:ext uri="{FF2B5EF4-FFF2-40B4-BE49-F238E27FC236}">
                <a16:creationId xmlns:a16="http://schemas.microsoft.com/office/drawing/2014/main" id="{75A1C49A-19F2-2B63-273C-70E3754427C2}"/>
              </a:ext>
            </a:extLst>
          </p:cNvPr>
          <p:cNvSpPr>
            <a:spLocks noGrp="1"/>
          </p:cNvSpPr>
          <p:nvPr>
            <p:ph type="sldNum" sz="quarter" idx="12"/>
          </p:nvPr>
        </p:nvSpPr>
        <p:spPr/>
        <p:txBody>
          <a:bodyPr/>
          <a:lstStyle/>
          <a:p>
            <a:fld id="{D5C8E5E2-621D-6841-BEAF-85840233A6D0}" type="slidenum">
              <a:rPr lang="en-US" smtClean="0"/>
              <a:t>1</a:t>
            </a:fld>
            <a:endParaRPr lang="en-US"/>
          </a:p>
        </p:txBody>
      </p:sp>
      <p:sp>
        <p:nvSpPr>
          <p:cNvPr id="18" name="TextBox 17">
            <a:extLst>
              <a:ext uri="{FF2B5EF4-FFF2-40B4-BE49-F238E27FC236}">
                <a16:creationId xmlns:a16="http://schemas.microsoft.com/office/drawing/2014/main" id="{C868D5C0-6D73-731C-5107-41EBE0E563AF}"/>
              </a:ext>
            </a:extLst>
          </p:cNvPr>
          <p:cNvSpPr txBox="1"/>
          <p:nvPr/>
        </p:nvSpPr>
        <p:spPr>
          <a:xfrm>
            <a:off x="148442" y="3644883"/>
            <a:ext cx="6894121" cy="800219"/>
          </a:xfrm>
          <a:prstGeom prst="rect">
            <a:avLst/>
          </a:prstGeom>
          <a:noFill/>
        </p:spPr>
        <p:txBody>
          <a:bodyPr wrap="square" rtlCol="0">
            <a:spAutoFit/>
          </a:bodyPr>
          <a:lstStyle/>
          <a:p>
            <a:r>
              <a:rPr lang="en-US" dirty="0">
                <a:solidFill>
                  <a:srgbClr val="19186F"/>
                </a:solidFill>
                <a:latin typeface="MuktaMahee Regular" panose="020B0000000000000000" pitchFamily="34" charset="77"/>
                <a:cs typeface="MuktaMahee Regular" panose="020B0000000000000000" pitchFamily="34" charset="77"/>
              </a:rPr>
              <a:t>Vanessa Gabel</a:t>
            </a:r>
            <a:r>
              <a:rPr lang="en-US" baseline="30000" dirty="0">
                <a:solidFill>
                  <a:srgbClr val="19186F"/>
                </a:solidFill>
                <a:latin typeface="MuktaMahee Regular" panose="020B0000000000000000" pitchFamily="34" charset="77"/>
                <a:cs typeface="MuktaMahee Regular" panose="020B0000000000000000" pitchFamily="34" charset="77"/>
              </a:rPr>
              <a:t>1, 2</a:t>
            </a:r>
            <a:r>
              <a:rPr lang="en-US" dirty="0">
                <a:solidFill>
                  <a:srgbClr val="19186F"/>
                </a:solidFill>
                <a:latin typeface="MuktaMahee Regular" panose="020B0000000000000000" pitchFamily="34" charset="77"/>
                <a:cs typeface="MuktaMahee Regular" panose="020B0000000000000000" pitchFamily="34" charset="77"/>
              </a:rPr>
              <a:t> and Greg Tucker</a:t>
            </a:r>
            <a:r>
              <a:rPr lang="en-US" baseline="30000" dirty="0">
                <a:solidFill>
                  <a:srgbClr val="19186F"/>
                </a:solidFill>
                <a:latin typeface="MuktaMahee Regular" panose="020B0000000000000000" pitchFamily="34" charset="77"/>
                <a:cs typeface="MuktaMahee Regular" panose="020B0000000000000000" pitchFamily="34" charset="77"/>
              </a:rPr>
              <a:t>1, 2</a:t>
            </a:r>
            <a:endParaRPr lang="en-US" dirty="0">
              <a:solidFill>
                <a:srgbClr val="19186F"/>
              </a:solidFill>
              <a:latin typeface="MuktaMahee Regular" panose="020B0000000000000000" pitchFamily="34" charset="77"/>
              <a:cs typeface="MuktaMahee Regular" panose="020B0000000000000000" pitchFamily="34" charset="77"/>
            </a:endParaRPr>
          </a:p>
          <a:p>
            <a:r>
              <a:rPr lang="en-US" sz="1400" baseline="30000" dirty="0">
                <a:solidFill>
                  <a:srgbClr val="19186F"/>
                </a:solidFill>
                <a:latin typeface="MuktaMahee Regular" panose="020B0000000000000000" pitchFamily="34" charset="77"/>
                <a:cs typeface="MuktaMahee Regular" panose="020B0000000000000000" pitchFamily="34" charset="77"/>
              </a:rPr>
              <a:t>1</a:t>
            </a:r>
            <a:r>
              <a:rPr lang="en-US" sz="1400" dirty="0">
                <a:solidFill>
                  <a:srgbClr val="19186F"/>
                </a:solidFill>
                <a:latin typeface="MuktaMahee Regular" panose="020B0000000000000000" pitchFamily="34" charset="77"/>
                <a:cs typeface="MuktaMahee Regular" panose="020B0000000000000000" pitchFamily="34" charset="77"/>
              </a:rPr>
              <a:t>Cooperative Institute for Research in Environmental Sciences</a:t>
            </a:r>
          </a:p>
          <a:p>
            <a:r>
              <a:rPr lang="en-US" sz="1400" baseline="30000" dirty="0">
                <a:solidFill>
                  <a:srgbClr val="19186F"/>
                </a:solidFill>
                <a:latin typeface="MuktaMahee Regular" panose="020B0000000000000000" pitchFamily="34" charset="77"/>
                <a:cs typeface="MuktaMahee Regular" panose="020B0000000000000000" pitchFamily="34" charset="77"/>
              </a:rPr>
              <a:t>2</a:t>
            </a:r>
            <a:r>
              <a:rPr lang="en-US" sz="1400" dirty="0">
                <a:solidFill>
                  <a:srgbClr val="19186F"/>
                </a:solidFill>
                <a:latin typeface="MuktaMahee Regular" panose="020B0000000000000000" pitchFamily="34" charset="77"/>
                <a:cs typeface="MuktaMahee Regular" panose="020B0000000000000000" pitchFamily="34" charset="77"/>
              </a:rPr>
              <a:t>Department of Geological Sciences, University of Colorado, Boulder</a:t>
            </a:r>
          </a:p>
        </p:txBody>
      </p:sp>
      <p:sp>
        <p:nvSpPr>
          <p:cNvPr id="22" name="TextBox 21">
            <a:extLst>
              <a:ext uri="{FF2B5EF4-FFF2-40B4-BE49-F238E27FC236}">
                <a16:creationId xmlns:a16="http://schemas.microsoft.com/office/drawing/2014/main" id="{86C76AA5-221E-6A42-4E39-605E88C77075}"/>
              </a:ext>
            </a:extLst>
          </p:cNvPr>
          <p:cNvSpPr txBox="1"/>
          <p:nvPr/>
        </p:nvSpPr>
        <p:spPr>
          <a:xfrm>
            <a:off x="154379" y="1674674"/>
            <a:ext cx="6894121" cy="1754326"/>
          </a:xfrm>
          <a:prstGeom prst="rect">
            <a:avLst/>
          </a:prstGeom>
          <a:noFill/>
        </p:spPr>
        <p:txBody>
          <a:bodyPr wrap="square" rtlCol="0">
            <a:spAutoFit/>
          </a:bodyPr>
          <a:lstStyle/>
          <a:p>
            <a:r>
              <a:rPr lang="en-US" sz="3600" b="1" dirty="0">
                <a:solidFill>
                  <a:srgbClr val="19186F"/>
                </a:solidFill>
                <a:latin typeface="MuktaMahee Regular" panose="020B0000000000000000" pitchFamily="34" charset="77"/>
                <a:cs typeface="MuktaMahee Regular" panose="020B0000000000000000" pitchFamily="34" charset="77"/>
              </a:rPr>
              <a:t>Rivers &amp; Rocks</a:t>
            </a:r>
          </a:p>
          <a:p>
            <a:r>
              <a:rPr lang="en-US" sz="2400" dirty="0">
                <a:solidFill>
                  <a:srgbClr val="19186F"/>
                </a:solidFill>
                <a:latin typeface="MuktaMahee Regular" panose="020B0000000000000000" pitchFamily="34" charset="77"/>
                <a:cs typeface="MuktaMahee Regular" panose="020B0000000000000000" pitchFamily="34" charset="77"/>
              </a:rPr>
              <a:t>Integrating Channel Adjustments, Gravel Attrition, and Bedrock Wear in a Model of Long-Profile Evolution</a:t>
            </a:r>
          </a:p>
        </p:txBody>
      </p:sp>
      <p:sp>
        <p:nvSpPr>
          <p:cNvPr id="24" name="TextBox 23">
            <a:extLst>
              <a:ext uri="{FF2B5EF4-FFF2-40B4-BE49-F238E27FC236}">
                <a16:creationId xmlns:a16="http://schemas.microsoft.com/office/drawing/2014/main" id="{152601A5-B472-3903-68FD-4ABE36DD78AE}"/>
              </a:ext>
            </a:extLst>
          </p:cNvPr>
          <p:cNvSpPr txBox="1"/>
          <p:nvPr/>
        </p:nvSpPr>
        <p:spPr>
          <a:xfrm>
            <a:off x="148442" y="4611120"/>
            <a:ext cx="6894121" cy="307777"/>
          </a:xfrm>
          <a:prstGeom prst="rect">
            <a:avLst/>
          </a:prstGeom>
          <a:noFill/>
        </p:spPr>
        <p:txBody>
          <a:bodyPr wrap="square" rtlCol="0">
            <a:spAutoFit/>
          </a:bodyPr>
          <a:lstStyle/>
          <a:p>
            <a:r>
              <a:rPr lang="en-US" sz="1400" dirty="0">
                <a:solidFill>
                  <a:srgbClr val="19186F"/>
                </a:solidFill>
                <a:latin typeface="MuktaMahee Regular" panose="020B0000000000000000" pitchFamily="34" charset="77"/>
                <a:cs typeface="MuktaMahee Regular" panose="020B0000000000000000" pitchFamily="34" charset="77"/>
              </a:rPr>
              <a:t>12 Dec 2022</a:t>
            </a:r>
          </a:p>
        </p:txBody>
      </p:sp>
      <p:pic>
        <p:nvPicPr>
          <p:cNvPr id="3" name="Picture 2" descr="Qr code&#10;&#10;Description automatically generated">
            <a:extLst>
              <a:ext uri="{FF2B5EF4-FFF2-40B4-BE49-F238E27FC236}">
                <a16:creationId xmlns:a16="http://schemas.microsoft.com/office/drawing/2014/main" id="{9EC0923C-0910-2319-DCF2-2F21B1F18BB7}"/>
              </a:ext>
            </a:extLst>
          </p:cNvPr>
          <p:cNvPicPr>
            <a:picLocks noChangeAspect="1"/>
          </p:cNvPicPr>
          <p:nvPr/>
        </p:nvPicPr>
        <p:blipFill>
          <a:blip r:embed="rId3"/>
          <a:stretch>
            <a:fillRect/>
          </a:stretch>
        </p:blipFill>
        <p:spPr>
          <a:xfrm>
            <a:off x="148442" y="162461"/>
            <a:ext cx="670955" cy="647099"/>
          </a:xfrm>
          <a:prstGeom prst="rect">
            <a:avLst/>
          </a:prstGeom>
        </p:spPr>
      </p:pic>
      <p:pic>
        <p:nvPicPr>
          <p:cNvPr id="9" name="Picture 8" descr="Icon&#10;&#10;Description automatically generated">
            <a:extLst>
              <a:ext uri="{FF2B5EF4-FFF2-40B4-BE49-F238E27FC236}">
                <a16:creationId xmlns:a16="http://schemas.microsoft.com/office/drawing/2014/main" id="{1ABDBB7A-E399-BA7F-C435-C8698FF5BF03}"/>
              </a:ext>
            </a:extLst>
          </p:cNvPr>
          <p:cNvPicPr>
            <a:picLocks noChangeAspect="1"/>
          </p:cNvPicPr>
          <p:nvPr/>
        </p:nvPicPr>
        <p:blipFill>
          <a:blip r:embed="rId4"/>
          <a:stretch>
            <a:fillRect/>
          </a:stretch>
        </p:blipFill>
        <p:spPr>
          <a:xfrm>
            <a:off x="6096001" y="162461"/>
            <a:ext cx="670956" cy="701454"/>
          </a:xfrm>
          <a:prstGeom prst="rect">
            <a:avLst/>
          </a:prstGeom>
        </p:spPr>
      </p:pic>
      <p:pic>
        <p:nvPicPr>
          <p:cNvPr id="14" name="Picture 13" descr="A picture containing transport, wheel&#10;&#10;Description automatically generated">
            <a:extLst>
              <a:ext uri="{FF2B5EF4-FFF2-40B4-BE49-F238E27FC236}">
                <a16:creationId xmlns:a16="http://schemas.microsoft.com/office/drawing/2014/main" id="{36D1192B-D1D6-572C-7A14-409A06B1BCDE}"/>
              </a:ext>
            </a:extLst>
          </p:cNvPr>
          <p:cNvPicPr>
            <a:picLocks noChangeAspect="1"/>
          </p:cNvPicPr>
          <p:nvPr/>
        </p:nvPicPr>
        <p:blipFill>
          <a:blip r:embed="rId5"/>
          <a:stretch>
            <a:fillRect/>
          </a:stretch>
        </p:blipFill>
        <p:spPr>
          <a:xfrm>
            <a:off x="148441" y="6047403"/>
            <a:ext cx="670955" cy="674072"/>
          </a:xfrm>
          <a:prstGeom prst="rect">
            <a:avLst/>
          </a:prstGeom>
        </p:spPr>
      </p:pic>
      <p:pic>
        <p:nvPicPr>
          <p:cNvPr id="4" name="Picture 3" descr="Icon&#10;&#10;Description automatically generated">
            <a:extLst>
              <a:ext uri="{FF2B5EF4-FFF2-40B4-BE49-F238E27FC236}">
                <a16:creationId xmlns:a16="http://schemas.microsoft.com/office/drawing/2014/main" id="{773C07A3-892D-C6DA-5BEE-835E44079B5C}"/>
              </a:ext>
            </a:extLst>
          </p:cNvPr>
          <p:cNvPicPr>
            <a:picLocks noChangeAspect="1"/>
          </p:cNvPicPr>
          <p:nvPr/>
        </p:nvPicPr>
        <p:blipFill>
          <a:blip r:embed="rId6"/>
          <a:stretch>
            <a:fillRect/>
          </a:stretch>
        </p:blipFill>
        <p:spPr>
          <a:xfrm>
            <a:off x="6096000" y="6330484"/>
            <a:ext cx="828284" cy="390991"/>
          </a:xfrm>
          <a:prstGeom prst="rect">
            <a:avLst/>
          </a:prstGeom>
        </p:spPr>
      </p:pic>
    </p:spTree>
    <p:extLst>
      <p:ext uri="{BB962C8B-B14F-4D97-AF65-F5344CB8AC3E}">
        <p14:creationId xmlns:p14="http://schemas.microsoft.com/office/powerpoint/2010/main" val="97576973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FB88-6D3A-9195-49C8-332CD085B521}"/>
              </a:ext>
            </a:extLst>
          </p:cNvPr>
          <p:cNvSpPr>
            <a:spLocks noGrp="1"/>
          </p:cNvSpPr>
          <p:nvPr>
            <p:ph type="sldNum" sz="quarter" idx="12"/>
          </p:nvPr>
        </p:nvSpPr>
        <p:spPr/>
        <p:txBody>
          <a:bodyPr/>
          <a:lstStyle/>
          <a:p>
            <a:fld id="{D5C8E5E2-621D-6841-BEAF-85840233A6D0}" type="slidenum">
              <a:rPr lang="en-US" smtClean="0"/>
              <a:t>10</a:t>
            </a:fld>
            <a:endParaRPr lang="en-US"/>
          </a:p>
        </p:txBody>
      </p:sp>
      <p:sp>
        <p:nvSpPr>
          <p:cNvPr id="8" name="TextBox 7">
            <a:extLst>
              <a:ext uri="{FF2B5EF4-FFF2-40B4-BE49-F238E27FC236}">
                <a16:creationId xmlns:a16="http://schemas.microsoft.com/office/drawing/2014/main" id="{218492D1-25EB-DD49-16DF-AD67ECECF372}"/>
              </a:ext>
            </a:extLst>
          </p:cNvPr>
          <p:cNvSpPr txBox="1"/>
          <p:nvPr/>
        </p:nvSpPr>
        <p:spPr>
          <a:xfrm>
            <a:off x="279525" y="262951"/>
            <a:ext cx="11632949" cy="584775"/>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reproduces expected fluvial behavior…</a:t>
            </a:r>
          </a:p>
        </p:txBody>
      </p:sp>
      <p:pic>
        <p:nvPicPr>
          <p:cNvPr id="12" name="Picture 11" descr="Graphical user interface, application&#10;&#10;Description automatically generated">
            <a:extLst>
              <a:ext uri="{FF2B5EF4-FFF2-40B4-BE49-F238E27FC236}">
                <a16:creationId xmlns:a16="http://schemas.microsoft.com/office/drawing/2014/main" id="{759D00C5-3C19-E04B-9685-CCA395A6D875}"/>
              </a:ext>
            </a:extLst>
          </p:cNvPr>
          <p:cNvPicPr>
            <a:picLocks noChangeAspect="1"/>
          </p:cNvPicPr>
          <p:nvPr/>
        </p:nvPicPr>
        <p:blipFill>
          <a:blip r:embed="rId3"/>
          <a:stretch>
            <a:fillRect/>
          </a:stretch>
        </p:blipFill>
        <p:spPr>
          <a:xfrm>
            <a:off x="82675" y="963386"/>
            <a:ext cx="3962029" cy="5422392"/>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CA63C9B7-4B58-205A-B371-063988C5211D}"/>
              </a:ext>
            </a:extLst>
          </p:cNvPr>
          <p:cNvPicPr>
            <a:picLocks noChangeAspect="1"/>
          </p:cNvPicPr>
          <p:nvPr/>
        </p:nvPicPr>
        <p:blipFill>
          <a:blip r:embed="rId4"/>
          <a:stretch>
            <a:fillRect/>
          </a:stretch>
        </p:blipFill>
        <p:spPr>
          <a:xfrm>
            <a:off x="4149602" y="971550"/>
            <a:ext cx="3962400" cy="5410200"/>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B239E711-A412-3F51-2FDA-CD8BA14A3C90}"/>
              </a:ext>
            </a:extLst>
          </p:cNvPr>
          <p:cNvPicPr>
            <a:picLocks noChangeAspect="1"/>
          </p:cNvPicPr>
          <p:nvPr/>
        </p:nvPicPr>
        <p:blipFill>
          <a:blip r:embed="rId5"/>
          <a:stretch>
            <a:fillRect/>
          </a:stretch>
        </p:blipFill>
        <p:spPr>
          <a:xfrm>
            <a:off x="8216900" y="946150"/>
            <a:ext cx="3975100" cy="5461000"/>
          </a:xfrm>
          <a:prstGeom prst="rect">
            <a:avLst/>
          </a:prstGeom>
        </p:spPr>
      </p:pic>
    </p:spTree>
    <p:extLst>
      <p:ext uri="{BB962C8B-B14F-4D97-AF65-F5344CB8AC3E}">
        <p14:creationId xmlns:p14="http://schemas.microsoft.com/office/powerpoint/2010/main" val="2875204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FB88-6D3A-9195-49C8-332CD085B521}"/>
              </a:ext>
            </a:extLst>
          </p:cNvPr>
          <p:cNvSpPr>
            <a:spLocks noGrp="1"/>
          </p:cNvSpPr>
          <p:nvPr>
            <p:ph type="sldNum" sz="quarter" idx="12"/>
          </p:nvPr>
        </p:nvSpPr>
        <p:spPr/>
        <p:txBody>
          <a:bodyPr/>
          <a:lstStyle/>
          <a:p>
            <a:fld id="{D5C8E5E2-621D-6841-BEAF-85840233A6D0}" type="slidenum">
              <a:rPr lang="en-US" smtClean="0"/>
              <a:t>11</a:t>
            </a:fld>
            <a:endParaRPr lang="en-US"/>
          </a:p>
        </p:txBody>
      </p:sp>
      <p:sp>
        <p:nvSpPr>
          <p:cNvPr id="8" name="TextBox 7">
            <a:extLst>
              <a:ext uri="{FF2B5EF4-FFF2-40B4-BE49-F238E27FC236}">
                <a16:creationId xmlns:a16="http://schemas.microsoft.com/office/drawing/2014/main" id="{218492D1-25EB-DD49-16DF-AD67ECECF372}"/>
              </a:ext>
            </a:extLst>
          </p:cNvPr>
          <p:cNvSpPr txBox="1"/>
          <p:nvPr/>
        </p:nvSpPr>
        <p:spPr>
          <a:xfrm>
            <a:off x="279525" y="262951"/>
            <a:ext cx="11632949" cy="584775"/>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reproduces expected fluvial behavior…</a:t>
            </a:r>
          </a:p>
        </p:txBody>
      </p:sp>
      <p:pic>
        <p:nvPicPr>
          <p:cNvPr id="12" name="Picture 11" descr="Graphical user interface, application&#10;&#10;Description automatically generated">
            <a:extLst>
              <a:ext uri="{FF2B5EF4-FFF2-40B4-BE49-F238E27FC236}">
                <a16:creationId xmlns:a16="http://schemas.microsoft.com/office/drawing/2014/main" id="{759D00C5-3C19-E04B-9685-CCA395A6D875}"/>
              </a:ext>
            </a:extLst>
          </p:cNvPr>
          <p:cNvPicPr>
            <a:picLocks noChangeAspect="1"/>
          </p:cNvPicPr>
          <p:nvPr/>
        </p:nvPicPr>
        <p:blipFill>
          <a:blip r:embed="rId3"/>
          <a:stretch>
            <a:fillRect/>
          </a:stretch>
        </p:blipFill>
        <p:spPr>
          <a:xfrm>
            <a:off x="82675" y="963386"/>
            <a:ext cx="3962029" cy="5422392"/>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CA63C9B7-4B58-205A-B371-063988C5211D}"/>
              </a:ext>
            </a:extLst>
          </p:cNvPr>
          <p:cNvPicPr>
            <a:picLocks noChangeAspect="1"/>
          </p:cNvPicPr>
          <p:nvPr/>
        </p:nvPicPr>
        <p:blipFill>
          <a:blip r:embed="rId4"/>
          <a:stretch>
            <a:fillRect/>
          </a:stretch>
        </p:blipFill>
        <p:spPr>
          <a:xfrm>
            <a:off x="4149602" y="971550"/>
            <a:ext cx="3962400" cy="541020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822CE141-3527-0465-46F7-013557EBC66F}"/>
              </a:ext>
            </a:extLst>
          </p:cNvPr>
          <p:cNvPicPr>
            <a:picLocks noChangeAspect="1"/>
          </p:cNvPicPr>
          <p:nvPr/>
        </p:nvPicPr>
        <p:blipFill>
          <a:blip r:embed="rId5"/>
          <a:stretch>
            <a:fillRect/>
          </a:stretch>
        </p:blipFill>
        <p:spPr>
          <a:xfrm>
            <a:off x="8216900" y="948400"/>
            <a:ext cx="3975100" cy="5461000"/>
          </a:xfrm>
          <a:prstGeom prst="rect">
            <a:avLst/>
          </a:prstGeom>
        </p:spPr>
      </p:pic>
    </p:spTree>
    <p:extLst>
      <p:ext uri="{BB962C8B-B14F-4D97-AF65-F5344CB8AC3E}">
        <p14:creationId xmlns:p14="http://schemas.microsoft.com/office/powerpoint/2010/main" val="1096721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801791-4FDC-9D00-3B4F-5E90C144E6BB}"/>
              </a:ext>
            </a:extLst>
          </p:cNvPr>
          <p:cNvSpPr>
            <a:spLocks noGrp="1"/>
          </p:cNvSpPr>
          <p:nvPr>
            <p:ph type="sldNum" sz="quarter" idx="12"/>
          </p:nvPr>
        </p:nvSpPr>
        <p:spPr/>
        <p:txBody>
          <a:bodyPr/>
          <a:lstStyle/>
          <a:p>
            <a:fld id="{D5C8E5E2-621D-6841-BEAF-85840233A6D0}" type="slidenum">
              <a:rPr lang="en-US" smtClean="0"/>
              <a:t>12</a:t>
            </a:fld>
            <a:endParaRPr lang="en-US"/>
          </a:p>
        </p:txBody>
      </p:sp>
      <p:sp>
        <p:nvSpPr>
          <p:cNvPr id="5" name="TextBox 4">
            <a:extLst>
              <a:ext uri="{FF2B5EF4-FFF2-40B4-BE49-F238E27FC236}">
                <a16:creationId xmlns:a16="http://schemas.microsoft.com/office/drawing/2014/main" id="{A5B59124-DE4C-50F2-6146-4C8BBAD96EC2}"/>
              </a:ext>
            </a:extLst>
          </p:cNvPr>
          <p:cNvSpPr txBox="1"/>
          <p:nvPr/>
        </p:nvSpPr>
        <p:spPr>
          <a:xfrm>
            <a:off x="279525" y="260199"/>
            <a:ext cx="11632949" cy="584775"/>
          </a:xfrm>
          <a:prstGeom prst="rect">
            <a:avLst/>
          </a:prstGeom>
          <a:noFill/>
        </p:spPr>
        <p:txBody>
          <a:bodyPr wrap="square" rtlCol="0">
            <a:spAutoFit/>
          </a:bodyPr>
          <a:lstStyle/>
          <a:p>
            <a:r>
              <a:rPr lang="en-US" sz="3200" b="1" dirty="0">
                <a:solidFill>
                  <a:srgbClr val="1F2D49"/>
                </a:solidFill>
                <a:latin typeface="MuktaMahee Regular" panose="020B0000000000000000" pitchFamily="34" charset="77"/>
                <a:cs typeface="MuktaMahee Regular" panose="020B0000000000000000" pitchFamily="34" charset="77"/>
              </a:rPr>
              <a:t>…while also providing insight to mixed bedrock-alluvial systems</a:t>
            </a:r>
          </a:p>
        </p:txBody>
      </p:sp>
      <p:grpSp>
        <p:nvGrpSpPr>
          <p:cNvPr id="6" name="Group 5">
            <a:extLst>
              <a:ext uri="{FF2B5EF4-FFF2-40B4-BE49-F238E27FC236}">
                <a16:creationId xmlns:a16="http://schemas.microsoft.com/office/drawing/2014/main" id="{FD97D6B6-24D4-E1AE-3892-0D48BA138F48}"/>
              </a:ext>
            </a:extLst>
          </p:cNvPr>
          <p:cNvGrpSpPr/>
          <p:nvPr/>
        </p:nvGrpSpPr>
        <p:grpSpPr>
          <a:xfrm>
            <a:off x="1236248" y="1296365"/>
            <a:ext cx="5372896" cy="2594333"/>
            <a:chOff x="8886953" y="1987826"/>
            <a:chExt cx="2759242" cy="1343771"/>
          </a:xfrm>
        </p:grpSpPr>
        <p:sp>
          <p:nvSpPr>
            <p:cNvPr id="7" name="Rectangle 6">
              <a:extLst>
                <a:ext uri="{FF2B5EF4-FFF2-40B4-BE49-F238E27FC236}">
                  <a16:creationId xmlns:a16="http://schemas.microsoft.com/office/drawing/2014/main" id="{C4FC93CF-1170-8665-CC0F-110754F61627}"/>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AA177A8-5FE6-030E-526B-05930154B204}"/>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55F8AC-8CD8-3E88-F121-0F584C1F88BB}"/>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2E070E-DAA5-4607-D156-665E363AD87C}"/>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50BFB5F4-E6EA-5EAF-608E-569162E6D727}"/>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screenshot of a computer&#10;&#10;Description automatically generated with medium confidence">
            <a:extLst>
              <a:ext uri="{FF2B5EF4-FFF2-40B4-BE49-F238E27FC236}">
                <a16:creationId xmlns:a16="http://schemas.microsoft.com/office/drawing/2014/main" id="{7C8606C0-F84B-B5FD-AE5F-CEEAB8351807}"/>
              </a:ext>
            </a:extLst>
          </p:cNvPr>
          <p:cNvPicPr>
            <a:picLocks noChangeAspect="1"/>
          </p:cNvPicPr>
          <p:nvPr/>
        </p:nvPicPr>
        <p:blipFill>
          <a:blip r:embed="rId2"/>
          <a:stretch>
            <a:fillRect/>
          </a:stretch>
        </p:blipFill>
        <p:spPr>
          <a:xfrm>
            <a:off x="350060" y="844974"/>
            <a:ext cx="6992591" cy="3496296"/>
          </a:xfrm>
          <a:prstGeom prst="rect">
            <a:avLst/>
          </a:prstGeom>
        </p:spPr>
      </p:pic>
      <p:sp>
        <p:nvSpPr>
          <p:cNvPr id="2" name="TextBox 1">
            <a:extLst>
              <a:ext uri="{FF2B5EF4-FFF2-40B4-BE49-F238E27FC236}">
                <a16:creationId xmlns:a16="http://schemas.microsoft.com/office/drawing/2014/main" id="{6940F3E8-0FEC-6055-717B-656F5F41BBDA}"/>
              </a:ext>
            </a:extLst>
          </p:cNvPr>
          <p:cNvSpPr txBox="1"/>
          <p:nvPr/>
        </p:nvSpPr>
        <p:spPr>
          <a:xfrm>
            <a:off x="2183756" y="4145322"/>
            <a:ext cx="3912243" cy="338554"/>
          </a:xfrm>
          <a:prstGeom prst="rect">
            <a:avLst/>
          </a:prstGeom>
          <a:solidFill>
            <a:schemeClr val="bg1"/>
          </a:solidFill>
        </p:spPr>
        <p:txBody>
          <a:bodyPr wrap="square" rtlCol="0">
            <a:spAutoFit/>
          </a:bodyPr>
          <a:lstStyle/>
          <a:p>
            <a:r>
              <a:rPr lang="en-US" sz="1600" dirty="0"/>
              <a:t>Dimensionless discharge (</a:t>
            </a:r>
            <a:r>
              <a:rPr lang="en-US" sz="1600" i="1" dirty="0"/>
              <a:t>Q/√(gD</a:t>
            </a:r>
            <a:r>
              <a:rPr lang="en-US" sz="1600" i="1" baseline="-25000" dirty="0"/>
              <a:t>50</a:t>
            </a:r>
            <a:r>
              <a:rPr lang="en-US" sz="1600" i="1" baseline="30000" dirty="0"/>
              <a:t>5</a:t>
            </a:r>
            <a:r>
              <a:rPr lang="en-US" sz="1600" i="1" dirty="0"/>
              <a:t>))</a:t>
            </a:r>
          </a:p>
        </p:txBody>
      </p:sp>
    </p:spTree>
    <p:extLst>
      <p:ext uri="{BB962C8B-B14F-4D97-AF65-F5344CB8AC3E}">
        <p14:creationId xmlns:p14="http://schemas.microsoft.com/office/powerpoint/2010/main" val="2377942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801791-4FDC-9D00-3B4F-5E90C144E6BB}"/>
              </a:ext>
            </a:extLst>
          </p:cNvPr>
          <p:cNvSpPr>
            <a:spLocks noGrp="1"/>
          </p:cNvSpPr>
          <p:nvPr>
            <p:ph type="sldNum" sz="quarter" idx="12"/>
          </p:nvPr>
        </p:nvSpPr>
        <p:spPr/>
        <p:txBody>
          <a:bodyPr/>
          <a:lstStyle/>
          <a:p>
            <a:fld id="{D5C8E5E2-621D-6841-BEAF-85840233A6D0}" type="slidenum">
              <a:rPr lang="en-US" smtClean="0"/>
              <a:t>13</a:t>
            </a:fld>
            <a:endParaRPr lang="en-US"/>
          </a:p>
        </p:txBody>
      </p:sp>
      <p:sp>
        <p:nvSpPr>
          <p:cNvPr id="5" name="TextBox 4">
            <a:extLst>
              <a:ext uri="{FF2B5EF4-FFF2-40B4-BE49-F238E27FC236}">
                <a16:creationId xmlns:a16="http://schemas.microsoft.com/office/drawing/2014/main" id="{A5B59124-DE4C-50F2-6146-4C8BBAD96EC2}"/>
              </a:ext>
            </a:extLst>
          </p:cNvPr>
          <p:cNvSpPr txBox="1"/>
          <p:nvPr/>
        </p:nvSpPr>
        <p:spPr>
          <a:xfrm>
            <a:off x="279525" y="260199"/>
            <a:ext cx="11632949" cy="584775"/>
          </a:xfrm>
          <a:prstGeom prst="rect">
            <a:avLst/>
          </a:prstGeom>
          <a:noFill/>
        </p:spPr>
        <p:txBody>
          <a:bodyPr wrap="square" rtlCol="0">
            <a:spAutoFit/>
          </a:bodyPr>
          <a:lstStyle/>
          <a:p>
            <a:r>
              <a:rPr lang="en-US" sz="3200" b="1" dirty="0">
                <a:solidFill>
                  <a:srgbClr val="1F2D49"/>
                </a:solidFill>
                <a:latin typeface="MuktaMahee Regular" panose="020B0000000000000000" pitchFamily="34" charset="77"/>
                <a:cs typeface="MuktaMahee Regular" panose="020B0000000000000000" pitchFamily="34" charset="77"/>
              </a:rPr>
              <a:t>…while also providing insight to mixed bedrock-alluvial systems</a:t>
            </a:r>
          </a:p>
        </p:txBody>
      </p:sp>
      <p:grpSp>
        <p:nvGrpSpPr>
          <p:cNvPr id="6" name="Group 5">
            <a:extLst>
              <a:ext uri="{FF2B5EF4-FFF2-40B4-BE49-F238E27FC236}">
                <a16:creationId xmlns:a16="http://schemas.microsoft.com/office/drawing/2014/main" id="{FD97D6B6-24D4-E1AE-3892-0D48BA138F48}"/>
              </a:ext>
            </a:extLst>
          </p:cNvPr>
          <p:cNvGrpSpPr/>
          <p:nvPr/>
        </p:nvGrpSpPr>
        <p:grpSpPr>
          <a:xfrm>
            <a:off x="1236248" y="1296365"/>
            <a:ext cx="5372896" cy="2594333"/>
            <a:chOff x="8886953" y="1987826"/>
            <a:chExt cx="2759242" cy="1343771"/>
          </a:xfrm>
        </p:grpSpPr>
        <p:sp>
          <p:nvSpPr>
            <p:cNvPr id="7" name="Rectangle 6">
              <a:extLst>
                <a:ext uri="{FF2B5EF4-FFF2-40B4-BE49-F238E27FC236}">
                  <a16:creationId xmlns:a16="http://schemas.microsoft.com/office/drawing/2014/main" id="{C4FC93CF-1170-8665-CC0F-110754F61627}"/>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AA177A8-5FE6-030E-526B-05930154B204}"/>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55F8AC-8CD8-3E88-F121-0F584C1F88BB}"/>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2E070E-DAA5-4607-D156-665E363AD87C}"/>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50BFB5F4-E6EA-5EAF-608E-569162E6D727}"/>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picture containing graphical user interface&#10;&#10;Description automatically generated">
            <a:extLst>
              <a:ext uri="{FF2B5EF4-FFF2-40B4-BE49-F238E27FC236}">
                <a16:creationId xmlns:a16="http://schemas.microsoft.com/office/drawing/2014/main" id="{37474239-9DD9-FE31-6C19-548158E1D525}"/>
              </a:ext>
            </a:extLst>
          </p:cNvPr>
          <p:cNvPicPr>
            <a:picLocks noChangeAspect="1"/>
          </p:cNvPicPr>
          <p:nvPr/>
        </p:nvPicPr>
        <p:blipFill>
          <a:blip r:embed="rId2"/>
          <a:stretch>
            <a:fillRect/>
          </a:stretch>
        </p:blipFill>
        <p:spPr>
          <a:xfrm>
            <a:off x="348918" y="849426"/>
            <a:ext cx="6992591" cy="3503419"/>
          </a:xfrm>
          <a:prstGeom prst="rect">
            <a:avLst/>
          </a:prstGeom>
        </p:spPr>
      </p:pic>
      <p:sp>
        <p:nvSpPr>
          <p:cNvPr id="2" name="TextBox 1">
            <a:extLst>
              <a:ext uri="{FF2B5EF4-FFF2-40B4-BE49-F238E27FC236}">
                <a16:creationId xmlns:a16="http://schemas.microsoft.com/office/drawing/2014/main" id="{6940F3E8-0FEC-6055-717B-656F5F41BBDA}"/>
              </a:ext>
            </a:extLst>
          </p:cNvPr>
          <p:cNvSpPr txBox="1"/>
          <p:nvPr/>
        </p:nvSpPr>
        <p:spPr>
          <a:xfrm>
            <a:off x="2183756" y="4145322"/>
            <a:ext cx="3912243" cy="338554"/>
          </a:xfrm>
          <a:prstGeom prst="rect">
            <a:avLst/>
          </a:prstGeom>
          <a:solidFill>
            <a:schemeClr val="bg1"/>
          </a:solidFill>
        </p:spPr>
        <p:txBody>
          <a:bodyPr wrap="square" rtlCol="0">
            <a:spAutoFit/>
          </a:bodyPr>
          <a:lstStyle/>
          <a:p>
            <a:r>
              <a:rPr lang="en-US" sz="1600" dirty="0"/>
              <a:t>Dimensionless discharge (</a:t>
            </a:r>
            <a:r>
              <a:rPr lang="en-US" sz="1600" i="1" dirty="0"/>
              <a:t>Q/√(gD</a:t>
            </a:r>
            <a:r>
              <a:rPr lang="en-US" sz="1600" i="1" baseline="-25000" dirty="0"/>
              <a:t>50</a:t>
            </a:r>
            <a:r>
              <a:rPr lang="en-US" sz="1600" i="1" baseline="30000" dirty="0"/>
              <a:t>5</a:t>
            </a:r>
            <a:r>
              <a:rPr lang="en-US" sz="1600" i="1" dirty="0"/>
              <a:t>))</a:t>
            </a:r>
          </a:p>
        </p:txBody>
      </p:sp>
    </p:spTree>
    <p:extLst>
      <p:ext uri="{BB962C8B-B14F-4D97-AF65-F5344CB8AC3E}">
        <p14:creationId xmlns:p14="http://schemas.microsoft.com/office/powerpoint/2010/main" val="1020740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801791-4FDC-9D00-3B4F-5E90C144E6BB}"/>
              </a:ext>
            </a:extLst>
          </p:cNvPr>
          <p:cNvSpPr>
            <a:spLocks noGrp="1"/>
          </p:cNvSpPr>
          <p:nvPr>
            <p:ph type="sldNum" sz="quarter" idx="12"/>
          </p:nvPr>
        </p:nvSpPr>
        <p:spPr/>
        <p:txBody>
          <a:bodyPr/>
          <a:lstStyle/>
          <a:p>
            <a:fld id="{D5C8E5E2-621D-6841-BEAF-85840233A6D0}" type="slidenum">
              <a:rPr lang="en-US" smtClean="0"/>
              <a:t>14</a:t>
            </a:fld>
            <a:endParaRPr lang="en-US"/>
          </a:p>
        </p:txBody>
      </p:sp>
      <p:sp>
        <p:nvSpPr>
          <p:cNvPr id="5" name="TextBox 4">
            <a:extLst>
              <a:ext uri="{FF2B5EF4-FFF2-40B4-BE49-F238E27FC236}">
                <a16:creationId xmlns:a16="http://schemas.microsoft.com/office/drawing/2014/main" id="{A5B59124-DE4C-50F2-6146-4C8BBAD96EC2}"/>
              </a:ext>
            </a:extLst>
          </p:cNvPr>
          <p:cNvSpPr txBox="1"/>
          <p:nvPr/>
        </p:nvSpPr>
        <p:spPr>
          <a:xfrm>
            <a:off x="279525" y="260199"/>
            <a:ext cx="11632949" cy="584775"/>
          </a:xfrm>
          <a:prstGeom prst="rect">
            <a:avLst/>
          </a:prstGeom>
          <a:noFill/>
        </p:spPr>
        <p:txBody>
          <a:bodyPr wrap="square" rtlCol="0">
            <a:spAutoFit/>
          </a:bodyPr>
          <a:lstStyle/>
          <a:p>
            <a:r>
              <a:rPr lang="en-US" sz="3200" b="1" dirty="0">
                <a:solidFill>
                  <a:srgbClr val="1F2D49"/>
                </a:solidFill>
                <a:latin typeface="MuktaMahee Regular" panose="020B0000000000000000" pitchFamily="34" charset="77"/>
                <a:cs typeface="MuktaMahee Regular" panose="020B0000000000000000" pitchFamily="34" charset="77"/>
              </a:rPr>
              <a:t>…while also providing insight to mixed bedrock-alluvial systems</a:t>
            </a:r>
          </a:p>
        </p:txBody>
      </p:sp>
      <p:grpSp>
        <p:nvGrpSpPr>
          <p:cNvPr id="6" name="Group 5">
            <a:extLst>
              <a:ext uri="{FF2B5EF4-FFF2-40B4-BE49-F238E27FC236}">
                <a16:creationId xmlns:a16="http://schemas.microsoft.com/office/drawing/2014/main" id="{FD97D6B6-24D4-E1AE-3892-0D48BA138F48}"/>
              </a:ext>
            </a:extLst>
          </p:cNvPr>
          <p:cNvGrpSpPr/>
          <p:nvPr/>
        </p:nvGrpSpPr>
        <p:grpSpPr>
          <a:xfrm>
            <a:off x="1236248" y="1296365"/>
            <a:ext cx="5372896" cy="2594333"/>
            <a:chOff x="8886953" y="1987826"/>
            <a:chExt cx="2759242" cy="1343771"/>
          </a:xfrm>
        </p:grpSpPr>
        <p:sp>
          <p:nvSpPr>
            <p:cNvPr id="7" name="Rectangle 6">
              <a:extLst>
                <a:ext uri="{FF2B5EF4-FFF2-40B4-BE49-F238E27FC236}">
                  <a16:creationId xmlns:a16="http://schemas.microsoft.com/office/drawing/2014/main" id="{C4FC93CF-1170-8665-CC0F-110754F61627}"/>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AA177A8-5FE6-030E-526B-05930154B204}"/>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55F8AC-8CD8-3E88-F121-0F584C1F88BB}"/>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2E070E-DAA5-4607-D156-665E363AD87C}"/>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50BFB5F4-E6EA-5EAF-608E-569162E6D727}"/>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picture containing graphical user interface&#10;&#10;Description automatically generated">
            <a:extLst>
              <a:ext uri="{FF2B5EF4-FFF2-40B4-BE49-F238E27FC236}">
                <a16:creationId xmlns:a16="http://schemas.microsoft.com/office/drawing/2014/main" id="{37474239-9DD9-FE31-6C19-548158E1D525}"/>
              </a:ext>
            </a:extLst>
          </p:cNvPr>
          <p:cNvPicPr>
            <a:picLocks noChangeAspect="1"/>
          </p:cNvPicPr>
          <p:nvPr/>
        </p:nvPicPr>
        <p:blipFill>
          <a:blip r:embed="rId2"/>
          <a:stretch>
            <a:fillRect/>
          </a:stretch>
        </p:blipFill>
        <p:spPr>
          <a:xfrm>
            <a:off x="348918" y="849426"/>
            <a:ext cx="6992591" cy="3503419"/>
          </a:xfrm>
          <a:prstGeom prst="rect">
            <a:avLst/>
          </a:prstGeom>
        </p:spPr>
      </p:pic>
      <p:sp>
        <p:nvSpPr>
          <p:cNvPr id="2" name="TextBox 1">
            <a:extLst>
              <a:ext uri="{FF2B5EF4-FFF2-40B4-BE49-F238E27FC236}">
                <a16:creationId xmlns:a16="http://schemas.microsoft.com/office/drawing/2014/main" id="{6940F3E8-0FEC-6055-717B-656F5F41BBDA}"/>
              </a:ext>
            </a:extLst>
          </p:cNvPr>
          <p:cNvSpPr txBox="1"/>
          <p:nvPr/>
        </p:nvSpPr>
        <p:spPr>
          <a:xfrm>
            <a:off x="2183756" y="4145322"/>
            <a:ext cx="3912243" cy="338554"/>
          </a:xfrm>
          <a:prstGeom prst="rect">
            <a:avLst/>
          </a:prstGeom>
          <a:solidFill>
            <a:schemeClr val="bg1"/>
          </a:solidFill>
        </p:spPr>
        <p:txBody>
          <a:bodyPr wrap="square" rtlCol="0">
            <a:spAutoFit/>
          </a:bodyPr>
          <a:lstStyle/>
          <a:p>
            <a:r>
              <a:rPr lang="en-US" sz="1600" dirty="0"/>
              <a:t>Dimensionless discharge (</a:t>
            </a:r>
            <a:r>
              <a:rPr lang="en-US" sz="1600" i="1" dirty="0"/>
              <a:t>Q/√(gD</a:t>
            </a:r>
            <a:r>
              <a:rPr lang="en-US" sz="1600" i="1" baseline="-25000" dirty="0"/>
              <a:t>50</a:t>
            </a:r>
            <a:r>
              <a:rPr lang="en-US" sz="1600" i="1" baseline="30000" dirty="0"/>
              <a:t>5</a:t>
            </a:r>
            <a:r>
              <a:rPr lang="en-US" sz="1600" i="1" dirty="0"/>
              <a:t>))</a:t>
            </a:r>
          </a:p>
        </p:txBody>
      </p:sp>
      <p:sp>
        <p:nvSpPr>
          <p:cNvPr id="14" name="Oval 13">
            <a:extLst>
              <a:ext uri="{FF2B5EF4-FFF2-40B4-BE49-F238E27FC236}">
                <a16:creationId xmlns:a16="http://schemas.microsoft.com/office/drawing/2014/main" id="{7FC4B849-A518-4A4E-06B1-76191ACF00EC}"/>
              </a:ext>
            </a:extLst>
          </p:cNvPr>
          <p:cNvSpPr/>
          <p:nvPr/>
        </p:nvSpPr>
        <p:spPr>
          <a:xfrm>
            <a:off x="1871331" y="3331537"/>
            <a:ext cx="298249" cy="2982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iver running through a forest&#10;&#10;Description automatically generated with low confidence">
            <a:extLst>
              <a:ext uri="{FF2B5EF4-FFF2-40B4-BE49-F238E27FC236}">
                <a16:creationId xmlns:a16="http://schemas.microsoft.com/office/drawing/2014/main" id="{8A0E309D-E7BE-91F2-DB8B-6C9E3035D82F}"/>
              </a:ext>
            </a:extLst>
          </p:cNvPr>
          <p:cNvPicPr>
            <a:picLocks noChangeAspect="1"/>
          </p:cNvPicPr>
          <p:nvPr/>
        </p:nvPicPr>
        <p:blipFill>
          <a:blip r:embed="rId3"/>
          <a:stretch>
            <a:fillRect/>
          </a:stretch>
        </p:blipFill>
        <p:spPr>
          <a:xfrm>
            <a:off x="7612451" y="1296365"/>
            <a:ext cx="3741349" cy="2806012"/>
          </a:xfrm>
          <a:prstGeom prst="rect">
            <a:avLst/>
          </a:prstGeom>
        </p:spPr>
      </p:pic>
      <p:sp>
        <p:nvSpPr>
          <p:cNvPr id="17" name="TextBox 16">
            <a:extLst>
              <a:ext uri="{FF2B5EF4-FFF2-40B4-BE49-F238E27FC236}">
                <a16:creationId xmlns:a16="http://schemas.microsoft.com/office/drawing/2014/main" id="{BFB01D41-D44F-A61A-937F-8751F2E993DA}"/>
              </a:ext>
            </a:extLst>
          </p:cNvPr>
          <p:cNvSpPr txBox="1"/>
          <p:nvPr/>
        </p:nvSpPr>
        <p:spPr>
          <a:xfrm>
            <a:off x="9663202" y="4191488"/>
            <a:ext cx="1690598" cy="246221"/>
          </a:xfrm>
          <a:prstGeom prst="rect">
            <a:avLst/>
          </a:prstGeom>
          <a:noFill/>
        </p:spPr>
        <p:txBody>
          <a:bodyPr wrap="square" rtlCol="0">
            <a:spAutoFit/>
          </a:bodyPr>
          <a:lstStyle/>
          <a:p>
            <a:pPr algn="r"/>
            <a:r>
              <a:rPr lang="en-US" sz="1000" dirty="0"/>
              <a:t>Chalk Creek, James Sanders</a:t>
            </a:r>
          </a:p>
        </p:txBody>
      </p:sp>
    </p:spTree>
    <p:extLst>
      <p:ext uri="{BB962C8B-B14F-4D97-AF65-F5344CB8AC3E}">
        <p14:creationId xmlns:p14="http://schemas.microsoft.com/office/powerpoint/2010/main" val="155535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801791-4FDC-9D00-3B4F-5E90C144E6BB}"/>
              </a:ext>
            </a:extLst>
          </p:cNvPr>
          <p:cNvSpPr>
            <a:spLocks noGrp="1"/>
          </p:cNvSpPr>
          <p:nvPr>
            <p:ph type="sldNum" sz="quarter" idx="12"/>
          </p:nvPr>
        </p:nvSpPr>
        <p:spPr/>
        <p:txBody>
          <a:bodyPr/>
          <a:lstStyle/>
          <a:p>
            <a:fld id="{D5C8E5E2-621D-6841-BEAF-85840233A6D0}" type="slidenum">
              <a:rPr lang="en-US" smtClean="0"/>
              <a:t>15</a:t>
            </a:fld>
            <a:endParaRPr lang="en-US"/>
          </a:p>
        </p:txBody>
      </p:sp>
      <p:sp>
        <p:nvSpPr>
          <p:cNvPr id="5" name="TextBox 4">
            <a:extLst>
              <a:ext uri="{FF2B5EF4-FFF2-40B4-BE49-F238E27FC236}">
                <a16:creationId xmlns:a16="http://schemas.microsoft.com/office/drawing/2014/main" id="{A5B59124-DE4C-50F2-6146-4C8BBAD96EC2}"/>
              </a:ext>
            </a:extLst>
          </p:cNvPr>
          <p:cNvSpPr txBox="1"/>
          <p:nvPr/>
        </p:nvSpPr>
        <p:spPr>
          <a:xfrm>
            <a:off x="279525" y="260199"/>
            <a:ext cx="11632949" cy="584775"/>
          </a:xfrm>
          <a:prstGeom prst="rect">
            <a:avLst/>
          </a:prstGeom>
          <a:noFill/>
        </p:spPr>
        <p:txBody>
          <a:bodyPr wrap="square" rtlCol="0">
            <a:spAutoFit/>
          </a:bodyPr>
          <a:lstStyle/>
          <a:p>
            <a:r>
              <a:rPr lang="en-US" sz="3200" b="1" dirty="0">
                <a:solidFill>
                  <a:srgbClr val="1F2D49"/>
                </a:solidFill>
                <a:latin typeface="MuktaMahee Regular" panose="020B0000000000000000" pitchFamily="34" charset="77"/>
                <a:cs typeface="MuktaMahee Regular" panose="020B0000000000000000" pitchFamily="34" charset="77"/>
              </a:rPr>
              <a:t>…while also providing insight to mixed bedrock-alluvial systems</a:t>
            </a:r>
          </a:p>
        </p:txBody>
      </p:sp>
      <p:grpSp>
        <p:nvGrpSpPr>
          <p:cNvPr id="6" name="Group 5">
            <a:extLst>
              <a:ext uri="{FF2B5EF4-FFF2-40B4-BE49-F238E27FC236}">
                <a16:creationId xmlns:a16="http://schemas.microsoft.com/office/drawing/2014/main" id="{FD97D6B6-24D4-E1AE-3892-0D48BA138F48}"/>
              </a:ext>
            </a:extLst>
          </p:cNvPr>
          <p:cNvGrpSpPr/>
          <p:nvPr/>
        </p:nvGrpSpPr>
        <p:grpSpPr>
          <a:xfrm>
            <a:off x="1236248" y="1296365"/>
            <a:ext cx="5372896" cy="2594333"/>
            <a:chOff x="8886953" y="1987826"/>
            <a:chExt cx="2759242" cy="1343771"/>
          </a:xfrm>
        </p:grpSpPr>
        <p:sp>
          <p:nvSpPr>
            <p:cNvPr id="7" name="Rectangle 6">
              <a:extLst>
                <a:ext uri="{FF2B5EF4-FFF2-40B4-BE49-F238E27FC236}">
                  <a16:creationId xmlns:a16="http://schemas.microsoft.com/office/drawing/2014/main" id="{C4FC93CF-1170-8665-CC0F-110754F61627}"/>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AA177A8-5FE6-030E-526B-05930154B204}"/>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55F8AC-8CD8-3E88-F121-0F584C1F88BB}"/>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2E070E-DAA5-4607-D156-665E363AD87C}"/>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50BFB5F4-E6EA-5EAF-608E-569162E6D727}"/>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picture containing graphical user interface&#10;&#10;Description automatically generated">
            <a:extLst>
              <a:ext uri="{FF2B5EF4-FFF2-40B4-BE49-F238E27FC236}">
                <a16:creationId xmlns:a16="http://schemas.microsoft.com/office/drawing/2014/main" id="{37474239-9DD9-FE31-6C19-548158E1D525}"/>
              </a:ext>
            </a:extLst>
          </p:cNvPr>
          <p:cNvPicPr>
            <a:picLocks noChangeAspect="1"/>
          </p:cNvPicPr>
          <p:nvPr/>
        </p:nvPicPr>
        <p:blipFill>
          <a:blip r:embed="rId2"/>
          <a:stretch>
            <a:fillRect/>
          </a:stretch>
        </p:blipFill>
        <p:spPr>
          <a:xfrm>
            <a:off x="348918" y="849426"/>
            <a:ext cx="6992591" cy="3503419"/>
          </a:xfrm>
          <a:prstGeom prst="rect">
            <a:avLst/>
          </a:prstGeom>
        </p:spPr>
      </p:pic>
      <p:sp>
        <p:nvSpPr>
          <p:cNvPr id="2" name="TextBox 1">
            <a:extLst>
              <a:ext uri="{FF2B5EF4-FFF2-40B4-BE49-F238E27FC236}">
                <a16:creationId xmlns:a16="http://schemas.microsoft.com/office/drawing/2014/main" id="{6940F3E8-0FEC-6055-717B-656F5F41BBDA}"/>
              </a:ext>
            </a:extLst>
          </p:cNvPr>
          <p:cNvSpPr txBox="1"/>
          <p:nvPr/>
        </p:nvSpPr>
        <p:spPr>
          <a:xfrm>
            <a:off x="2183756" y="4145322"/>
            <a:ext cx="3912243" cy="338554"/>
          </a:xfrm>
          <a:prstGeom prst="rect">
            <a:avLst/>
          </a:prstGeom>
          <a:solidFill>
            <a:schemeClr val="bg1"/>
          </a:solidFill>
        </p:spPr>
        <p:txBody>
          <a:bodyPr wrap="square" rtlCol="0">
            <a:spAutoFit/>
          </a:bodyPr>
          <a:lstStyle/>
          <a:p>
            <a:r>
              <a:rPr lang="en-US" sz="1600" dirty="0"/>
              <a:t>Dimensionless discharge (</a:t>
            </a:r>
            <a:r>
              <a:rPr lang="en-US" sz="1600" i="1" dirty="0"/>
              <a:t>Q/√(gD</a:t>
            </a:r>
            <a:r>
              <a:rPr lang="en-US" sz="1600" i="1" baseline="-25000" dirty="0"/>
              <a:t>50</a:t>
            </a:r>
            <a:r>
              <a:rPr lang="en-US" sz="1600" i="1" baseline="30000" dirty="0"/>
              <a:t>5</a:t>
            </a:r>
            <a:r>
              <a:rPr lang="en-US" sz="1600" i="1" dirty="0"/>
              <a:t>))</a:t>
            </a:r>
          </a:p>
        </p:txBody>
      </p:sp>
      <p:sp>
        <p:nvSpPr>
          <p:cNvPr id="14" name="Oval 13">
            <a:extLst>
              <a:ext uri="{FF2B5EF4-FFF2-40B4-BE49-F238E27FC236}">
                <a16:creationId xmlns:a16="http://schemas.microsoft.com/office/drawing/2014/main" id="{7FC4B849-A518-4A4E-06B1-76191ACF00EC}"/>
              </a:ext>
            </a:extLst>
          </p:cNvPr>
          <p:cNvSpPr/>
          <p:nvPr/>
        </p:nvSpPr>
        <p:spPr>
          <a:xfrm>
            <a:off x="1871331" y="3331537"/>
            <a:ext cx="298249" cy="2982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45B915D1-AFA5-F9B4-CF89-9A13C5ECBE43}"/>
              </a:ext>
            </a:extLst>
          </p:cNvPr>
          <p:cNvPicPr>
            <a:picLocks noChangeAspect="1"/>
          </p:cNvPicPr>
          <p:nvPr/>
        </p:nvPicPr>
        <p:blipFill rotWithShape="1">
          <a:blip r:embed="rId3"/>
          <a:srcRect t="1" b="7976"/>
          <a:stretch/>
        </p:blipFill>
        <p:spPr>
          <a:xfrm>
            <a:off x="6078521" y="2200184"/>
            <a:ext cx="5812162" cy="3381028"/>
          </a:xfrm>
          <a:prstGeom prst="rect">
            <a:avLst/>
          </a:prstGeom>
        </p:spPr>
      </p:pic>
      <p:pic>
        <p:nvPicPr>
          <p:cNvPr id="18" name="Picture 17" descr="Map&#10;&#10;Description automatically generated">
            <a:extLst>
              <a:ext uri="{FF2B5EF4-FFF2-40B4-BE49-F238E27FC236}">
                <a16:creationId xmlns:a16="http://schemas.microsoft.com/office/drawing/2014/main" id="{3DF7D245-0535-2B59-DF37-1A747F3C4780}"/>
              </a:ext>
            </a:extLst>
          </p:cNvPr>
          <p:cNvPicPr>
            <a:picLocks noChangeAspect="1"/>
          </p:cNvPicPr>
          <p:nvPr/>
        </p:nvPicPr>
        <p:blipFill rotWithShape="1">
          <a:blip r:embed="rId4"/>
          <a:srcRect b="6770"/>
          <a:stretch/>
        </p:blipFill>
        <p:spPr>
          <a:xfrm>
            <a:off x="6095999" y="2197009"/>
            <a:ext cx="5814783" cy="3381028"/>
          </a:xfrm>
          <a:prstGeom prst="rect">
            <a:avLst/>
          </a:prstGeom>
        </p:spPr>
      </p:pic>
      <p:grpSp>
        <p:nvGrpSpPr>
          <p:cNvPr id="19" name="Group 18">
            <a:extLst>
              <a:ext uri="{FF2B5EF4-FFF2-40B4-BE49-F238E27FC236}">
                <a16:creationId xmlns:a16="http://schemas.microsoft.com/office/drawing/2014/main" id="{B1A7930F-223C-2BE3-08A9-80C127D734F6}"/>
              </a:ext>
            </a:extLst>
          </p:cNvPr>
          <p:cNvGrpSpPr/>
          <p:nvPr/>
        </p:nvGrpSpPr>
        <p:grpSpPr>
          <a:xfrm>
            <a:off x="10951320" y="5133732"/>
            <a:ext cx="800304" cy="291183"/>
            <a:chOff x="10951320" y="5133732"/>
            <a:chExt cx="800304" cy="291183"/>
          </a:xfrm>
        </p:grpSpPr>
        <p:sp>
          <p:nvSpPr>
            <p:cNvPr id="12" name="TextBox 11">
              <a:extLst>
                <a:ext uri="{FF2B5EF4-FFF2-40B4-BE49-F238E27FC236}">
                  <a16:creationId xmlns:a16="http://schemas.microsoft.com/office/drawing/2014/main" id="{D5F53424-4404-DB98-0347-70DC3BDBA144}"/>
                </a:ext>
              </a:extLst>
            </p:cNvPr>
            <p:cNvSpPr txBox="1"/>
            <p:nvPr/>
          </p:nvSpPr>
          <p:spPr>
            <a:xfrm>
              <a:off x="11041256" y="5133732"/>
              <a:ext cx="620431" cy="246221"/>
            </a:xfrm>
            <a:prstGeom prst="rect">
              <a:avLst/>
            </a:prstGeom>
            <a:noFill/>
          </p:spPr>
          <p:txBody>
            <a:bodyPr wrap="square" rtlCol="0">
              <a:spAutoFit/>
            </a:bodyPr>
            <a:lstStyle/>
            <a:p>
              <a:pPr algn="ctr"/>
              <a:r>
                <a:rPr lang="en-US" sz="1000" dirty="0"/>
                <a:t>500 m</a:t>
              </a:r>
            </a:p>
          </p:txBody>
        </p:sp>
        <p:cxnSp>
          <p:nvCxnSpPr>
            <p:cNvPr id="13" name="Straight Connector 12">
              <a:extLst>
                <a:ext uri="{FF2B5EF4-FFF2-40B4-BE49-F238E27FC236}">
                  <a16:creationId xmlns:a16="http://schemas.microsoft.com/office/drawing/2014/main" id="{312406E6-DB44-C1A0-2817-F148513E6E43}"/>
                </a:ext>
              </a:extLst>
            </p:cNvPr>
            <p:cNvCxnSpPr>
              <a:cxnSpLocks/>
            </p:cNvCxnSpPr>
            <p:nvPr/>
          </p:nvCxnSpPr>
          <p:spPr>
            <a:xfrm flipV="1">
              <a:off x="10951320" y="5424914"/>
              <a:ext cx="80030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44E41C8D-24E4-AC24-8B90-ECE432BB9843}"/>
              </a:ext>
            </a:extLst>
          </p:cNvPr>
          <p:cNvSpPr txBox="1"/>
          <p:nvPr/>
        </p:nvSpPr>
        <p:spPr>
          <a:xfrm>
            <a:off x="11015952" y="5658442"/>
            <a:ext cx="939363" cy="246221"/>
          </a:xfrm>
          <a:prstGeom prst="rect">
            <a:avLst/>
          </a:prstGeom>
          <a:noFill/>
        </p:spPr>
        <p:txBody>
          <a:bodyPr wrap="square" rtlCol="0">
            <a:spAutoFit/>
          </a:bodyPr>
          <a:lstStyle/>
          <a:p>
            <a:r>
              <a:rPr lang="en-US" sz="1000" dirty="0"/>
              <a:t>Google Maps </a:t>
            </a:r>
          </a:p>
        </p:txBody>
      </p:sp>
      <p:sp>
        <p:nvSpPr>
          <p:cNvPr id="22" name="TextBox 21">
            <a:extLst>
              <a:ext uri="{FF2B5EF4-FFF2-40B4-BE49-F238E27FC236}">
                <a16:creationId xmlns:a16="http://schemas.microsoft.com/office/drawing/2014/main" id="{FFA402A4-083B-67DA-2BF8-8151F5647E5C}"/>
              </a:ext>
            </a:extLst>
          </p:cNvPr>
          <p:cNvSpPr txBox="1"/>
          <p:nvPr/>
        </p:nvSpPr>
        <p:spPr>
          <a:xfrm>
            <a:off x="179867" y="4996722"/>
            <a:ext cx="5814784" cy="1569660"/>
          </a:xfrm>
          <a:prstGeom prst="rect">
            <a:avLst/>
          </a:prstGeom>
          <a:noFill/>
        </p:spPr>
        <p:txBody>
          <a:bodyPr wrap="square" rtlCol="0">
            <a:spAutoFit/>
          </a:bodyPr>
          <a:lstStyle/>
          <a:p>
            <a:pPr algn="ctr"/>
            <a:r>
              <a:rPr lang="en-US" sz="3200" b="1" dirty="0">
                <a:solidFill>
                  <a:srgbClr val="1F2D49"/>
                </a:solidFill>
                <a:latin typeface="MuktaMahee Regular" panose="020B0000000000000000" pitchFamily="34" charset="77"/>
                <a:cs typeface="MuktaMahee Regular" panose="020B0000000000000000" pitchFamily="34" charset="77"/>
              </a:rPr>
              <a:t>Some of these “near-threshold” rivers are probably incising bedrock!</a:t>
            </a:r>
          </a:p>
        </p:txBody>
      </p:sp>
    </p:spTree>
    <p:extLst>
      <p:ext uri="{BB962C8B-B14F-4D97-AF65-F5344CB8AC3E}">
        <p14:creationId xmlns:p14="http://schemas.microsoft.com/office/powerpoint/2010/main" val="118481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801791-4FDC-9D00-3B4F-5E90C144E6BB}"/>
              </a:ext>
            </a:extLst>
          </p:cNvPr>
          <p:cNvSpPr>
            <a:spLocks noGrp="1"/>
          </p:cNvSpPr>
          <p:nvPr>
            <p:ph type="sldNum" sz="quarter" idx="12"/>
          </p:nvPr>
        </p:nvSpPr>
        <p:spPr/>
        <p:txBody>
          <a:bodyPr/>
          <a:lstStyle/>
          <a:p>
            <a:fld id="{D5C8E5E2-621D-6841-BEAF-85840233A6D0}" type="slidenum">
              <a:rPr lang="en-US" smtClean="0"/>
              <a:t>16</a:t>
            </a:fld>
            <a:endParaRPr lang="en-US"/>
          </a:p>
        </p:txBody>
      </p:sp>
      <p:sp>
        <p:nvSpPr>
          <p:cNvPr id="5" name="TextBox 4">
            <a:extLst>
              <a:ext uri="{FF2B5EF4-FFF2-40B4-BE49-F238E27FC236}">
                <a16:creationId xmlns:a16="http://schemas.microsoft.com/office/drawing/2014/main" id="{A5B59124-DE4C-50F2-6146-4C8BBAD96EC2}"/>
              </a:ext>
            </a:extLst>
          </p:cNvPr>
          <p:cNvSpPr txBox="1"/>
          <p:nvPr/>
        </p:nvSpPr>
        <p:spPr>
          <a:xfrm>
            <a:off x="279525" y="260199"/>
            <a:ext cx="11632949" cy="584775"/>
          </a:xfrm>
          <a:prstGeom prst="rect">
            <a:avLst/>
          </a:prstGeom>
          <a:noFill/>
        </p:spPr>
        <p:txBody>
          <a:bodyPr wrap="square" rtlCol="0">
            <a:spAutoFit/>
          </a:bodyPr>
          <a:lstStyle/>
          <a:p>
            <a:r>
              <a:rPr lang="en-US" sz="3200" b="1" dirty="0">
                <a:solidFill>
                  <a:srgbClr val="1F2D49"/>
                </a:solidFill>
                <a:latin typeface="MuktaMahee Regular" panose="020B0000000000000000" pitchFamily="34" charset="77"/>
                <a:cs typeface="MuktaMahee Regular" panose="020B0000000000000000" pitchFamily="34" charset="77"/>
              </a:rPr>
              <a:t>…while also providing insight to mixed bedrock-alluvial systems</a:t>
            </a:r>
          </a:p>
        </p:txBody>
      </p:sp>
      <p:pic>
        <p:nvPicPr>
          <p:cNvPr id="14" name="Picture 13" descr="Diagram&#10;&#10;Description automatically generated">
            <a:extLst>
              <a:ext uri="{FF2B5EF4-FFF2-40B4-BE49-F238E27FC236}">
                <a16:creationId xmlns:a16="http://schemas.microsoft.com/office/drawing/2014/main" id="{E7994644-944F-2B65-8BEF-F2A70438E3EE}"/>
              </a:ext>
            </a:extLst>
          </p:cNvPr>
          <p:cNvPicPr>
            <a:picLocks noChangeAspect="1"/>
          </p:cNvPicPr>
          <p:nvPr/>
        </p:nvPicPr>
        <p:blipFill>
          <a:blip r:embed="rId2"/>
          <a:stretch>
            <a:fillRect/>
          </a:stretch>
        </p:blipFill>
        <p:spPr>
          <a:xfrm>
            <a:off x="7414019" y="1700005"/>
            <a:ext cx="1688417" cy="1399280"/>
          </a:xfrm>
          <a:prstGeom prst="rect">
            <a:avLst/>
          </a:prstGeom>
        </p:spPr>
      </p:pic>
      <p:pic>
        <p:nvPicPr>
          <p:cNvPr id="16" name="Picture 15" descr="Chart&#10;&#10;Description automatically generated">
            <a:extLst>
              <a:ext uri="{FF2B5EF4-FFF2-40B4-BE49-F238E27FC236}">
                <a16:creationId xmlns:a16="http://schemas.microsoft.com/office/drawing/2014/main" id="{6895C0BA-C88A-8FEF-3960-FA15A98A1639}"/>
              </a:ext>
            </a:extLst>
          </p:cNvPr>
          <p:cNvPicPr>
            <a:picLocks noChangeAspect="1"/>
          </p:cNvPicPr>
          <p:nvPr/>
        </p:nvPicPr>
        <p:blipFill>
          <a:blip r:embed="rId3"/>
          <a:stretch>
            <a:fillRect/>
          </a:stretch>
        </p:blipFill>
        <p:spPr>
          <a:xfrm>
            <a:off x="7326081" y="3245806"/>
            <a:ext cx="1688418" cy="1417129"/>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FC08BF45-4483-0167-7E96-2C1AD59FC190}"/>
              </a:ext>
            </a:extLst>
          </p:cNvPr>
          <p:cNvPicPr>
            <a:picLocks noChangeAspect="1"/>
          </p:cNvPicPr>
          <p:nvPr/>
        </p:nvPicPr>
        <p:blipFill>
          <a:blip r:embed="rId4"/>
          <a:stretch>
            <a:fillRect/>
          </a:stretch>
        </p:blipFill>
        <p:spPr>
          <a:xfrm>
            <a:off x="9649609" y="1700005"/>
            <a:ext cx="1688417" cy="1412391"/>
          </a:xfrm>
          <a:prstGeom prst="rect">
            <a:avLst/>
          </a:prstGeom>
        </p:spPr>
      </p:pic>
      <p:pic>
        <p:nvPicPr>
          <p:cNvPr id="20" name="Picture 19" descr="A picture containing diagram&#10;&#10;Description automatically generated">
            <a:extLst>
              <a:ext uri="{FF2B5EF4-FFF2-40B4-BE49-F238E27FC236}">
                <a16:creationId xmlns:a16="http://schemas.microsoft.com/office/drawing/2014/main" id="{E48A738F-6AD1-CA83-1ECA-452A76460A86}"/>
              </a:ext>
            </a:extLst>
          </p:cNvPr>
          <p:cNvPicPr>
            <a:picLocks noChangeAspect="1"/>
          </p:cNvPicPr>
          <p:nvPr/>
        </p:nvPicPr>
        <p:blipFill>
          <a:blip r:embed="rId5"/>
          <a:stretch>
            <a:fillRect/>
          </a:stretch>
        </p:blipFill>
        <p:spPr>
          <a:xfrm>
            <a:off x="9649608" y="3243212"/>
            <a:ext cx="1688417" cy="1419723"/>
          </a:xfrm>
          <a:prstGeom prst="rect">
            <a:avLst/>
          </a:prstGeom>
        </p:spPr>
      </p:pic>
      <p:sp>
        <p:nvSpPr>
          <p:cNvPr id="21" name="TextBox 20">
            <a:extLst>
              <a:ext uri="{FF2B5EF4-FFF2-40B4-BE49-F238E27FC236}">
                <a16:creationId xmlns:a16="http://schemas.microsoft.com/office/drawing/2014/main" id="{DECBF1F4-7CBE-C9DD-8C4D-AE5B0A405269}"/>
              </a:ext>
            </a:extLst>
          </p:cNvPr>
          <p:cNvSpPr txBox="1"/>
          <p:nvPr/>
        </p:nvSpPr>
        <p:spPr>
          <a:xfrm>
            <a:off x="5493064" y="4622954"/>
            <a:ext cx="6235071" cy="1754326"/>
          </a:xfrm>
          <a:prstGeom prst="rect">
            <a:avLst/>
          </a:prstGeom>
          <a:noFill/>
        </p:spPr>
        <p:txBody>
          <a:bodyPr wrap="square" rtlCol="0">
            <a:spAutoFit/>
          </a:bodyPr>
          <a:lstStyle/>
          <a:p>
            <a:r>
              <a:rPr lang="en-US" dirty="0"/>
              <a:t>Big message:</a:t>
            </a:r>
          </a:p>
          <a:p>
            <a:endParaRPr lang="en-US" dirty="0"/>
          </a:p>
          <a:p>
            <a:pPr marL="285750" indent="-285750">
              <a:buFontTx/>
              <a:buChar char="-"/>
            </a:pPr>
            <a:r>
              <a:rPr lang="en-US" dirty="0"/>
              <a:t>Changing persistence of sediment can have similar effect as changing bedrock erodibility</a:t>
            </a:r>
          </a:p>
          <a:p>
            <a:pPr marL="285750" indent="-285750">
              <a:buFontTx/>
              <a:buChar char="-"/>
            </a:pPr>
            <a:r>
              <a:rPr lang="en-US" dirty="0"/>
              <a:t>Persistence of sediment, not grain size distribution, is the key to switching between TPL and DTL</a:t>
            </a:r>
          </a:p>
        </p:txBody>
      </p:sp>
      <p:pic>
        <p:nvPicPr>
          <p:cNvPr id="9" name="Picture 8" descr="Graphical user interface&#10;&#10;Description automatically generated with medium confidence">
            <a:extLst>
              <a:ext uri="{FF2B5EF4-FFF2-40B4-BE49-F238E27FC236}">
                <a16:creationId xmlns:a16="http://schemas.microsoft.com/office/drawing/2014/main" id="{40E33A1A-5F19-CFAD-D57D-DD10558E92E6}"/>
              </a:ext>
            </a:extLst>
          </p:cNvPr>
          <p:cNvPicPr>
            <a:picLocks noChangeAspect="1"/>
          </p:cNvPicPr>
          <p:nvPr/>
        </p:nvPicPr>
        <p:blipFill>
          <a:blip r:embed="rId6"/>
          <a:stretch>
            <a:fillRect/>
          </a:stretch>
        </p:blipFill>
        <p:spPr>
          <a:xfrm>
            <a:off x="78236" y="1370308"/>
            <a:ext cx="4498626" cy="2249313"/>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B2A5C773-9C6A-F9BA-5ABD-2620B369842A}"/>
              </a:ext>
            </a:extLst>
          </p:cNvPr>
          <p:cNvPicPr>
            <a:picLocks noChangeAspect="1"/>
          </p:cNvPicPr>
          <p:nvPr/>
        </p:nvPicPr>
        <p:blipFill>
          <a:blip r:embed="rId7"/>
          <a:stretch>
            <a:fillRect/>
          </a:stretch>
        </p:blipFill>
        <p:spPr>
          <a:xfrm>
            <a:off x="72341" y="4348488"/>
            <a:ext cx="4498625" cy="2249313"/>
          </a:xfrm>
          <a:prstGeom prst="rect">
            <a:avLst/>
          </a:prstGeom>
        </p:spPr>
      </p:pic>
      <p:sp>
        <p:nvSpPr>
          <p:cNvPr id="15" name="TextBox 14">
            <a:extLst>
              <a:ext uri="{FF2B5EF4-FFF2-40B4-BE49-F238E27FC236}">
                <a16:creationId xmlns:a16="http://schemas.microsoft.com/office/drawing/2014/main" id="{1490942E-8CD2-864A-584D-CE69A958353F}"/>
              </a:ext>
            </a:extLst>
          </p:cNvPr>
          <p:cNvSpPr txBox="1"/>
          <p:nvPr/>
        </p:nvSpPr>
        <p:spPr>
          <a:xfrm>
            <a:off x="472492" y="922714"/>
            <a:ext cx="3710113" cy="523220"/>
          </a:xfrm>
          <a:prstGeom prst="rect">
            <a:avLst/>
          </a:prstGeom>
          <a:solidFill>
            <a:srgbClr val="19186F"/>
          </a:solidFill>
          <a:ln>
            <a:solidFill>
              <a:srgbClr val="19186F"/>
            </a:solidFill>
          </a:ln>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Changing </a:t>
            </a:r>
            <a:r>
              <a:rPr lang="en-US" sz="2800" dirty="0" err="1">
                <a:solidFill>
                  <a:schemeClr val="bg1"/>
                </a:solidFill>
                <a:latin typeface="MuktaMahee Regular" panose="020B0000000000000000" pitchFamily="34" charset="77"/>
                <a:cs typeface="MuktaMahee Regular" panose="020B0000000000000000" pitchFamily="34" charset="77"/>
              </a:rPr>
              <a:t>Pluckability</a:t>
            </a:r>
            <a:endParaRPr lang="en-US" sz="2800" dirty="0">
              <a:solidFill>
                <a:schemeClr val="bg1"/>
              </a:solidFill>
              <a:latin typeface="MuktaMahee Regular" panose="020B0000000000000000" pitchFamily="34" charset="77"/>
              <a:cs typeface="MuktaMahee Regular" panose="020B0000000000000000" pitchFamily="34" charset="77"/>
            </a:endParaRPr>
          </a:p>
        </p:txBody>
      </p:sp>
      <p:sp>
        <p:nvSpPr>
          <p:cNvPr id="17" name="TextBox 16">
            <a:extLst>
              <a:ext uri="{FF2B5EF4-FFF2-40B4-BE49-F238E27FC236}">
                <a16:creationId xmlns:a16="http://schemas.microsoft.com/office/drawing/2014/main" id="{A013859A-1FA3-9EC3-FCA2-C8EA4AF66C5F}"/>
              </a:ext>
            </a:extLst>
          </p:cNvPr>
          <p:cNvSpPr txBox="1"/>
          <p:nvPr/>
        </p:nvSpPr>
        <p:spPr>
          <a:xfrm>
            <a:off x="472492" y="3883345"/>
            <a:ext cx="3710113" cy="523220"/>
          </a:xfrm>
          <a:prstGeom prst="rect">
            <a:avLst/>
          </a:prstGeom>
          <a:solidFill>
            <a:srgbClr val="19186F"/>
          </a:solidFill>
          <a:ln>
            <a:solidFill>
              <a:srgbClr val="19186F"/>
            </a:solidFill>
          </a:ln>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Changing </a:t>
            </a:r>
            <a:r>
              <a:rPr lang="en-US" sz="2800" dirty="0" err="1">
                <a:solidFill>
                  <a:schemeClr val="bg1"/>
                </a:solidFill>
                <a:latin typeface="MuktaMahee Regular" panose="020B0000000000000000" pitchFamily="34" charset="77"/>
                <a:cs typeface="MuktaMahee Regular" panose="020B0000000000000000" pitchFamily="34" charset="77"/>
              </a:rPr>
              <a:t>Abradability</a:t>
            </a:r>
            <a:endParaRPr lang="en-US" sz="2800" dirty="0">
              <a:solidFill>
                <a:schemeClr val="bg1"/>
              </a:solidFill>
              <a:latin typeface="MuktaMahee Regular" panose="020B0000000000000000" pitchFamily="34" charset="77"/>
              <a:cs typeface="MuktaMahee Regular" panose="020B0000000000000000" pitchFamily="34" charset="77"/>
            </a:endParaRPr>
          </a:p>
        </p:txBody>
      </p:sp>
      <p:sp>
        <p:nvSpPr>
          <p:cNvPr id="19" name="TextBox 18">
            <a:extLst>
              <a:ext uri="{FF2B5EF4-FFF2-40B4-BE49-F238E27FC236}">
                <a16:creationId xmlns:a16="http://schemas.microsoft.com/office/drawing/2014/main" id="{9576E55E-8C7A-685C-8FE2-AAC5E950B017}"/>
              </a:ext>
            </a:extLst>
          </p:cNvPr>
          <p:cNvSpPr txBox="1"/>
          <p:nvPr/>
        </p:nvSpPr>
        <p:spPr>
          <a:xfrm>
            <a:off x="7536872" y="878222"/>
            <a:ext cx="3710113" cy="523220"/>
          </a:xfrm>
          <a:prstGeom prst="rect">
            <a:avLst/>
          </a:prstGeom>
          <a:solidFill>
            <a:srgbClr val="19186F"/>
          </a:solidFill>
          <a:ln>
            <a:solidFill>
              <a:srgbClr val="19186F"/>
            </a:solidFill>
          </a:ln>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Changing Grain Size</a:t>
            </a:r>
          </a:p>
        </p:txBody>
      </p:sp>
    </p:spTree>
    <p:extLst>
      <p:ext uri="{BB962C8B-B14F-4D97-AF65-F5344CB8AC3E}">
        <p14:creationId xmlns:p14="http://schemas.microsoft.com/office/powerpoint/2010/main" val="3177424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0DBF9F-5AD9-6183-F473-5266420AC7F0}"/>
              </a:ext>
            </a:extLst>
          </p:cNvPr>
          <p:cNvSpPr>
            <a:spLocks noGrp="1"/>
          </p:cNvSpPr>
          <p:nvPr>
            <p:ph type="sldNum" sz="quarter" idx="12"/>
          </p:nvPr>
        </p:nvSpPr>
        <p:spPr/>
        <p:txBody>
          <a:bodyPr/>
          <a:lstStyle/>
          <a:p>
            <a:fld id="{D5C8E5E2-621D-6841-BEAF-85840233A6D0}" type="slidenum">
              <a:rPr lang="en-US" smtClean="0"/>
              <a:t>17</a:t>
            </a:fld>
            <a:endParaRPr lang="en-US"/>
          </a:p>
        </p:txBody>
      </p:sp>
      <p:pic>
        <p:nvPicPr>
          <p:cNvPr id="5" name="Picture 4" descr="A picture containing tree, outdoor, plant&#10;&#10;Description automatically generated">
            <a:extLst>
              <a:ext uri="{FF2B5EF4-FFF2-40B4-BE49-F238E27FC236}">
                <a16:creationId xmlns:a16="http://schemas.microsoft.com/office/drawing/2014/main" id="{3932DF7E-2D22-E252-BDCD-1A0AC31A2D24}"/>
              </a:ext>
            </a:extLst>
          </p:cNvPr>
          <p:cNvPicPr>
            <a:picLocks noChangeAspect="1"/>
          </p:cNvPicPr>
          <p:nvPr/>
        </p:nvPicPr>
        <p:blipFill>
          <a:blip r:embed="rId2"/>
          <a:stretch>
            <a:fillRect/>
          </a:stretch>
        </p:blipFill>
        <p:spPr>
          <a:xfrm rot="5400000">
            <a:off x="6191250" y="857250"/>
            <a:ext cx="6858000" cy="5143500"/>
          </a:xfrm>
          <a:prstGeom prst="rect">
            <a:avLst/>
          </a:prstGeom>
          <a:effectLst>
            <a:reflection endPos="0" dir="5400000" sy="-100000" algn="bl" rotWithShape="0"/>
            <a:softEdge rad="0"/>
          </a:effectLst>
        </p:spPr>
      </p:pic>
      <p:sp>
        <p:nvSpPr>
          <p:cNvPr id="6" name="TextBox 5">
            <a:extLst>
              <a:ext uri="{FF2B5EF4-FFF2-40B4-BE49-F238E27FC236}">
                <a16:creationId xmlns:a16="http://schemas.microsoft.com/office/drawing/2014/main" id="{DBE89639-2CA8-D5F5-25EE-232DFB67A5E9}"/>
              </a:ext>
            </a:extLst>
          </p:cNvPr>
          <p:cNvSpPr txBox="1"/>
          <p:nvPr/>
        </p:nvSpPr>
        <p:spPr>
          <a:xfrm>
            <a:off x="0" y="78799"/>
            <a:ext cx="7048500" cy="646331"/>
          </a:xfrm>
          <a:prstGeom prst="rect">
            <a:avLst/>
          </a:prstGeom>
          <a:noFill/>
        </p:spPr>
        <p:txBody>
          <a:bodyPr wrap="square" rtlCol="0">
            <a:spAutoFit/>
          </a:bodyPr>
          <a:lstStyle/>
          <a:p>
            <a:r>
              <a:rPr lang="en-US" sz="3600" b="1" dirty="0">
                <a:solidFill>
                  <a:srgbClr val="1F2D49"/>
                </a:solidFill>
                <a:latin typeface="MuktaMahee Regular" panose="020B0000000000000000" pitchFamily="34" charset="77"/>
                <a:cs typeface="MuktaMahee Regular" panose="020B0000000000000000" pitchFamily="34" charset="77"/>
              </a:rPr>
              <a:t>In Summary:</a:t>
            </a:r>
          </a:p>
        </p:txBody>
      </p:sp>
      <p:sp>
        <p:nvSpPr>
          <p:cNvPr id="9" name="TextBox 8">
            <a:extLst>
              <a:ext uri="{FF2B5EF4-FFF2-40B4-BE49-F238E27FC236}">
                <a16:creationId xmlns:a16="http://schemas.microsoft.com/office/drawing/2014/main" id="{5B2F4C5D-C1BE-B06F-DC86-0CF997F01B97}"/>
              </a:ext>
            </a:extLst>
          </p:cNvPr>
          <p:cNvSpPr txBox="1"/>
          <p:nvPr/>
        </p:nvSpPr>
        <p:spPr>
          <a:xfrm>
            <a:off x="0" y="1843950"/>
            <a:ext cx="7048500" cy="3170099"/>
          </a:xfrm>
          <a:prstGeom prst="rect">
            <a:avLst/>
          </a:prstGeom>
          <a:noFill/>
        </p:spPr>
        <p:txBody>
          <a:bodyPr wrap="square" rtlCol="0">
            <a:spAutoFit/>
          </a:bodyPr>
          <a:lstStyle/>
          <a:p>
            <a:r>
              <a:rPr lang="en-US" sz="2000" b="1" dirty="0">
                <a:solidFill>
                  <a:srgbClr val="1F2D49"/>
                </a:solidFill>
                <a:latin typeface="MuktaMahee Regular" panose="020B0000000000000000" pitchFamily="34" charset="77"/>
                <a:cs typeface="MuktaMahee Regular" panose="020B0000000000000000" pitchFamily="34" charset="77"/>
              </a:rPr>
              <a:t>Near-threshold models can be suitable for bedrock-incising (mixed bedrock-alluvial) systems</a:t>
            </a:r>
          </a:p>
          <a:p>
            <a:endParaRPr lang="en-US" sz="2000" b="1" dirty="0">
              <a:solidFill>
                <a:srgbClr val="1F2D49"/>
              </a:solidFill>
              <a:latin typeface="MuktaMahee Regular" panose="020B0000000000000000" pitchFamily="34" charset="77"/>
              <a:cs typeface="MuktaMahee Regular" panose="020B0000000000000000" pitchFamily="34" charset="77"/>
            </a:endParaRPr>
          </a:p>
          <a:p>
            <a:endParaRPr lang="en-US" sz="2000" b="1" dirty="0">
              <a:solidFill>
                <a:srgbClr val="1F2D49"/>
              </a:solidFill>
              <a:latin typeface="MuktaMahee Regular" panose="020B0000000000000000" pitchFamily="34" charset="77"/>
              <a:cs typeface="MuktaMahee Regular" panose="020B0000000000000000" pitchFamily="34" charset="77"/>
            </a:endParaRPr>
          </a:p>
          <a:p>
            <a:r>
              <a:rPr lang="en-US" sz="2000" b="1" dirty="0">
                <a:solidFill>
                  <a:srgbClr val="1F2D49"/>
                </a:solidFill>
                <a:latin typeface="MuktaMahee Regular" panose="020B0000000000000000" pitchFamily="34" charset="77"/>
                <a:cs typeface="MuktaMahee Regular" panose="020B0000000000000000" pitchFamily="34" charset="77"/>
              </a:rPr>
              <a:t>“Transport-limited” systems can incise bedrock over long timescales</a:t>
            </a:r>
          </a:p>
          <a:p>
            <a:endParaRPr lang="en-US" sz="2000" b="1" dirty="0">
              <a:solidFill>
                <a:srgbClr val="1F2D49"/>
              </a:solidFill>
              <a:latin typeface="MuktaMahee Regular" panose="020B0000000000000000" pitchFamily="34" charset="77"/>
              <a:cs typeface="MuktaMahee Regular" panose="020B0000000000000000" pitchFamily="34" charset="77"/>
            </a:endParaRPr>
          </a:p>
          <a:p>
            <a:endParaRPr lang="en-US" sz="2000" b="1" dirty="0">
              <a:solidFill>
                <a:srgbClr val="1F2D49"/>
              </a:solidFill>
              <a:latin typeface="MuktaMahee Regular" panose="020B0000000000000000" pitchFamily="34" charset="77"/>
              <a:cs typeface="MuktaMahee Regular" panose="020B0000000000000000" pitchFamily="34" charset="77"/>
            </a:endParaRPr>
          </a:p>
          <a:p>
            <a:r>
              <a:rPr lang="en-US" sz="2000" b="1" dirty="0">
                <a:solidFill>
                  <a:srgbClr val="1F2D49"/>
                </a:solidFill>
                <a:latin typeface="MuktaMahee Regular" panose="020B0000000000000000" pitchFamily="34" charset="77"/>
                <a:cs typeface="MuktaMahee Regular" panose="020B0000000000000000" pitchFamily="34" charset="77"/>
              </a:rPr>
              <a:t>Degree of “transport-limited-ness” is strongly dependent on properties of both bedrock erodibility and sediment </a:t>
            </a:r>
            <a:r>
              <a:rPr lang="en-US" sz="2000" b="1" dirty="0" err="1">
                <a:solidFill>
                  <a:srgbClr val="1F2D49"/>
                </a:solidFill>
                <a:latin typeface="MuktaMahee Regular" panose="020B0000000000000000" pitchFamily="34" charset="77"/>
                <a:cs typeface="MuktaMahee Regular" panose="020B0000000000000000" pitchFamily="34" charset="77"/>
              </a:rPr>
              <a:t>abradabilty</a:t>
            </a:r>
            <a:endParaRPr lang="en-US" sz="2000" b="1" dirty="0">
              <a:solidFill>
                <a:srgbClr val="1F2D49"/>
              </a:solidFill>
              <a:latin typeface="MuktaMahee Regular" panose="020B0000000000000000" pitchFamily="34" charset="77"/>
              <a:cs typeface="MuktaMahee Regular" panose="020B0000000000000000" pitchFamily="34" charset="77"/>
            </a:endParaRPr>
          </a:p>
        </p:txBody>
      </p:sp>
    </p:spTree>
    <p:extLst>
      <p:ext uri="{BB962C8B-B14F-4D97-AF65-F5344CB8AC3E}">
        <p14:creationId xmlns:p14="http://schemas.microsoft.com/office/powerpoint/2010/main" val="3053075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8FFF88-9FB9-492A-8B3A-E3F417E1712A}"/>
              </a:ext>
            </a:extLst>
          </p:cNvPr>
          <p:cNvSpPr>
            <a:spLocks noGrp="1"/>
          </p:cNvSpPr>
          <p:nvPr>
            <p:ph type="sldNum" sz="quarter" idx="12"/>
          </p:nvPr>
        </p:nvSpPr>
        <p:spPr/>
        <p:txBody>
          <a:bodyPr/>
          <a:lstStyle/>
          <a:p>
            <a:fld id="{D5C8E5E2-621D-6841-BEAF-85840233A6D0}" type="slidenum">
              <a:rPr lang="en-US" smtClean="0"/>
              <a:t>18</a:t>
            </a:fld>
            <a:endParaRPr lang="en-US"/>
          </a:p>
        </p:txBody>
      </p:sp>
      <p:sp>
        <p:nvSpPr>
          <p:cNvPr id="9" name="TextBox 8">
            <a:extLst>
              <a:ext uri="{FF2B5EF4-FFF2-40B4-BE49-F238E27FC236}">
                <a16:creationId xmlns:a16="http://schemas.microsoft.com/office/drawing/2014/main" id="{1BC1D494-7D8F-10A4-F060-BB02187AA2F3}"/>
              </a:ext>
            </a:extLst>
          </p:cNvPr>
          <p:cNvSpPr txBox="1"/>
          <p:nvPr/>
        </p:nvSpPr>
        <p:spPr>
          <a:xfrm>
            <a:off x="279525" y="260199"/>
            <a:ext cx="7492875" cy="584775"/>
          </a:xfrm>
          <a:prstGeom prst="rect">
            <a:avLst/>
          </a:prstGeom>
          <a:noFill/>
        </p:spPr>
        <p:txBody>
          <a:bodyPr wrap="square" rtlCol="0">
            <a:spAutoFit/>
          </a:bodyPr>
          <a:lstStyle/>
          <a:p>
            <a:r>
              <a:rPr lang="en-US" sz="3200" b="1" dirty="0">
                <a:solidFill>
                  <a:srgbClr val="1F2D49"/>
                </a:solidFill>
                <a:latin typeface="MuktaMahee Regular" panose="020B0000000000000000" pitchFamily="34" charset="77"/>
                <a:cs typeface="MuktaMahee Regular" panose="020B0000000000000000" pitchFamily="34" charset="77"/>
              </a:rPr>
              <a:t>We have big plans for our model!</a:t>
            </a:r>
          </a:p>
        </p:txBody>
      </p:sp>
      <p:sp>
        <p:nvSpPr>
          <p:cNvPr id="10" name="TextBox 9">
            <a:extLst>
              <a:ext uri="{FF2B5EF4-FFF2-40B4-BE49-F238E27FC236}">
                <a16:creationId xmlns:a16="http://schemas.microsoft.com/office/drawing/2014/main" id="{F4CD3198-D094-1FE3-105B-1655FDDF1DCC}"/>
              </a:ext>
            </a:extLst>
          </p:cNvPr>
          <p:cNvSpPr txBox="1"/>
          <p:nvPr/>
        </p:nvSpPr>
        <p:spPr>
          <a:xfrm>
            <a:off x="6657668" y="1017280"/>
            <a:ext cx="4896858" cy="1200329"/>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Investigating consequences of landslide-derived sediment in channels</a:t>
            </a:r>
          </a:p>
        </p:txBody>
      </p:sp>
      <p:sp>
        <p:nvSpPr>
          <p:cNvPr id="11" name="TextBox 10">
            <a:extLst>
              <a:ext uri="{FF2B5EF4-FFF2-40B4-BE49-F238E27FC236}">
                <a16:creationId xmlns:a16="http://schemas.microsoft.com/office/drawing/2014/main" id="{5438FE92-EC62-D1BE-9E35-AC3B46643D27}"/>
              </a:ext>
            </a:extLst>
          </p:cNvPr>
          <p:cNvSpPr txBox="1"/>
          <p:nvPr/>
        </p:nvSpPr>
        <p:spPr>
          <a:xfrm>
            <a:off x="2517589" y="1450835"/>
            <a:ext cx="3016745" cy="830997"/>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Implementing a 2D version in </a:t>
            </a:r>
            <a:r>
              <a:rPr lang="en-US" sz="2400" dirty="0" err="1">
                <a:solidFill>
                  <a:srgbClr val="19186F"/>
                </a:solidFill>
                <a:latin typeface="MuktaMahee Regular" panose="020B0000000000000000" pitchFamily="34" charset="77"/>
                <a:cs typeface="MuktaMahee Regular" panose="020B0000000000000000" pitchFamily="34" charset="77"/>
              </a:rPr>
              <a:t>Landlab</a:t>
            </a:r>
            <a:endParaRPr lang="en-US" sz="2400" dirty="0">
              <a:solidFill>
                <a:srgbClr val="19186F"/>
              </a:solidFill>
              <a:latin typeface="MuktaMahee Regular" panose="020B0000000000000000" pitchFamily="34" charset="77"/>
              <a:cs typeface="MuktaMahee Regular" panose="020B0000000000000000" pitchFamily="34" charset="77"/>
            </a:endParaRPr>
          </a:p>
        </p:txBody>
      </p:sp>
      <p:sp>
        <p:nvSpPr>
          <p:cNvPr id="12" name="TextBox 11">
            <a:extLst>
              <a:ext uri="{FF2B5EF4-FFF2-40B4-BE49-F238E27FC236}">
                <a16:creationId xmlns:a16="http://schemas.microsoft.com/office/drawing/2014/main" id="{6C8506C5-F565-DCAC-5227-1655719FE4FB}"/>
              </a:ext>
            </a:extLst>
          </p:cNvPr>
          <p:cNvSpPr txBox="1"/>
          <p:nvPr/>
        </p:nvSpPr>
        <p:spPr>
          <a:xfrm>
            <a:off x="3451503" y="5287058"/>
            <a:ext cx="2535130" cy="1200329"/>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Modeling across range-basin systems</a:t>
            </a:r>
          </a:p>
        </p:txBody>
      </p:sp>
      <p:pic>
        <p:nvPicPr>
          <p:cNvPr id="17" name="Picture 16" descr="A screenshot of a computer&#10;&#10;Description automatically generated with low confidence">
            <a:extLst>
              <a:ext uri="{FF2B5EF4-FFF2-40B4-BE49-F238E27FC236}">
                <a16:creationId xmlns:a16="http://schemas.microsoft.com/office/drawing/2014/main" id="{DCA5E89C-289C-1E53-2412-9E27AE6B3B70}"/>
              </a:ext>
            </a:extLst>
          </p:cNvPr>
          <p:cNvPicPr>
            <a:picLocks noChangeAspect="1"/>
          </p:cNvPicPr>
          <p:nvPr/>
        </p:nvPicPr>
        <p:blipFill>
          <a:blip r:embed="rId2"/>
          <a:stretch>
            <a:fillRect/>
          </a:stretch>
        </p:blipFill>
        <p:spPr>
          <a:xfrm>
            <a:off x="2831405" y="3449657"/>
            <a:ext cx="3775327" cy="1510131"/>
          </a:xfrm>
          <a:prstGeom prst="rect">
            <a:avLst/>
          </a:prstGeom>
        </p:spPr>
      </p:pic>
      <p:pic>
        <p:nvPicPr>
          <p:cNvPr id="13" name="Picture 12" descr="Logo, calendar&#10;&#10;Description automatically generated">
            <a:extLst>
              <a:ext uri="{FF2B5EF4-FFF2-40B4-BE49-F238E27FC236}">
                <a16:creationId xmlns:a16="http://schemas.microsoft.com/office/drawing/2014/main" id="{72A9D28D-7E3B-FB6E-ABFA-18739DC6B10A}"/>
              </a:ext>
            </a:extLst>
          </p:cNvPr>
          <p:cNvPicPr>
            <a:picLocks noChangeAspect="1"/>
          </p:cNvPicPr>
          <p:nvPr/>
        </p:nvPicPr>
        <p:blipFill>
          <a:blip r:embed="rId3"/>
          <a:stretch>
            <a:fillRect/>
          </a:stretch>
        </p:blipFill>
        <p:spPr>
          <a:xfrm>
            <a:off x="637474" y="1017280"/>
            <a:ext cx="1596389" cy="1698108"/>
          </a:xfrm>
          <a:prstGeom prst="rect">
            <a:avLst/>
          </a:prstGeom>
        </p:spPr>
      </p:pic>
      <p:pic>
        <p:nvPicPr>
          <p:cNvPr id="14" name="Picture 13" descr="A high angle view of a mountain&#10;&#10;Description automatically generated with low confidence">
            <a:extLst>
              <a:ext uri="{FF2B5EF4-FFF2-40B4-BE49-F238E27FC236}">
                <a16:creationId xmlns:a16="http://schemas.microsoft.com/office/drawing/2014/main" id="{021DA36C-105E-7827-FCD9-50BA344E3C32}"/>
              </a:ext>
            </a:extLst>
          </p:cNvPr>
          <p:cNvPicPr>
            <a:picLocks noChangeAspect="1"/>
          </p:cNvPicPr>
          <p:nvPr/>
        </p:nvPicPr>
        <p:blipFill>
          <a:blip r:embed="rId4"/>
          <a:stretch>
            <a:fillRect/>
          </a:stretch>
        </p:blipFill>
        <p:spPr>
          <a:xfrm>
            <a:off x="637474" y="3588950"/>
            <a:ext cx="1766610" cy="2898437"/>
          </a:xfrm>
          <a:prstGeom prst="rect">
            <a:avLst/>
          </a:prstGeom>
        </p:spPr>
      </p:pic>
    </p:spTree>
    <p:extLst>
      <p:ext uri="{BB962C8B-B14F-4D97-AF65-F5344CB8AC3E}">
        <p14:creationId xmlns:p14="http://schemas.microsoft.com/office/powerpoint/2010/main" val="47822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tree, outdoor, plant&#10;&#10;Description automatically generated">
            <a:extLst>
              <a:ext uri="{FF2B5EF4-FFF2-40B4-BE49-F238E27FC236}">
                <a16:creationId xmlns:a16="http://schemas.microsoft.com/office/drawing/2014/main" id="{EEB8418E-E53B-04C9-EFA4-1BE80502509D}"/>
              </a:ext>
            </a:extLst>
          </p:cNvPr>
          <p:cNvPicPr>
            <a:picLocks noChangeAspect="1"/>
          </p:cNvPicPr>
          <p:nvPr/>
        </p:nvPicPr>
        <p:blipFill>
          <a:blip r:embed="rId2"/>
          <a:stretch>
            <a:fillRect/>
          </a:stretch>
        </p:blipFill>
        <p:spPr>
          <a:xfrm rot="5400000">
            <a:off x="6191250" y="857250"/>
            <a:ext cx="6858000" cy="5143500"/>
          </a:xfrm>
          <a:prstGeom prst="rect">
            <a:avLst/>
          </a:prstGeom>
          <a:effectLst>
            <a:reflection endPos="0" dir="5400000" sy="-100000" algn="bl" rotWithShape="0"/>
            <a:softEdge rad="0"/>
          </a:effectLst>
        </p:spPr>
      </p:pic>
      <p:sp>
        <p:nvSpPr>
          <p:cNvPr id="16" name="Slide Number Placeholder 15">
            <a:extLst>
              <a:ext uri="{FF2B5EF4-FFF2-40B4-BE49-F238E27FC236}">
                <a16:creationId xmlns:a16="http://schemas.microsoft.com/office/drawing/2014/main" id="{75A1C49A-19F2-2B63-273C-70E3754427C2}"/>
              </a:ext>
            </a:extLst>
          </p:cNvPr>
          <p:cNvSpPr>
            <a:spLocks noGrp="1"/>
          </p:cNvSpPr>
          <p:nvPr>
            <p:ph type="sldNum" sz="quarter" idx="12"/>
          </p:nvPr>
        </p:nvSpPr>
        <p:spPr/>
        <p:txBody>
          <a:bodyPr/>
          <a:lstStyle/>
          <a:p>
            <a:fld id="{D5C8E5E2-621D-6841-BEAF-85840233A6D0}" type="slidenum">
              <a:rPr lang="en-US" smtClean="0"/>
              <a:t>19</a:t>
            </a:fld>
            <a:endParaRPr lang="en-US"/>
          </a:p>
        </p:txBody>
      </p:sp>
      <p:sp>
        <p:nvSpPr>
          <p:cNvPr id="22" name="TextBox 21">
            <a:extLst>
              <a:ext uri="{FF2B5EF4-FFF2-40B4-BE49-F238E27FC236}">
                <a16:creationId xmlns:a16="http://schemas.microsoft.com/office/drawing/2014/main" id="{86C76AA5-221E-6A42-4E39-605E88C77075}"/>
              </a:ext>
            </a:extLst>
          </p:cNvPr>
          <p:cNvSpPr txBox="1"/>
          <p:nvPr/>
        </p:nvSpPr>
        <p:spPr>
          <a:xfrm>
            <a:off x="0" y="2782669"/>
            <a:ext cx="7048500" cy="646331"/>
          </a:xfrm>
          <a:prstGeom prst="rect">
            <a:avLst/>
          </a:prstGeom>
          <a:noFill/>
        </p:spPr>
        <p:txBody>
          <a:bodyPr wrap="square" rtlCol="0">
            <a:spAutoFit/>
          </a:bodyPr>
          <a:lstStyle/>
          <a:p>
            <a:pPr algn="ctr"/>
            <a:r>
              <a:rPr lang="en-US" sz="3600" b="1" dirty="0">
                <a:solidFill>
                  <a:srgbClr val="1F2D49"/>
                </a:solidFill>
                <a:latin typeface="MuktaMahee Regular" panose="020B0000000000000000" pitchFamily="34" charset="77"/>
                <a:cs typeface="MuktaMahee Regular" panose="020B0000000000000000" pitchFamily="34" charset="77"/>
              </a:rPr>
              <a:t>Questions?</a:t>
            </a:r>
          </a:p>
        </p:txBody>
      </p:sp>
    </p:spTree>
    <p:extLst>
      <p:ext uri="{BB962C8B-B14F-4D97-AF65-F5344CB8AC3E}">
        <p14:creationId xmlns:p14="http://schemas.microsoft.com/office/powerpoint/2010/main" val="1207243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E0B2CF-3102-9B7F-8F6C-F9315FEFE0EE}"/>
              </a:ext>
            </a:extLst>
          </p:cNvPr>
          <p:cNvSpPr txBox="1"/>
          <p:nvPr/>
        </p:nvSpPr>
        <p:spPr>
          <a:xfrm>
            <a:off x="4963510" y="1061212"/>
            <a:ext cx="2264979" cy="461665"/>
          </a:xfrm>
          <a:prstGeom prst="rect">
            <a:avLst/>
          </a:prstGeom>
          <a:noFill/>
        </p:spPr>
        <p:txBody>
          <a:bodyPr wrap="square" rtlCol="0">
            <a:spAutoFit/>
          </a:bodyPr>
          <a:lstStyle/>
          <a:p>
            <a:pPr algn="ctr"/>
            <a:r>
              <a:rPr lang="en-US" sz="2400" b="1" dirty="0">
                <a:solidFill>
                  <a:srgbClr val="19186F"/>
                </a:solidFill>
                <a:latin typeface="MuktaMahee Regular" panose="020B0000000000000000" pitchFamily="34" charset="77"/>
                <a:cs typeface="MuktaMahee Regular" panose="020B0000000000000000" pitchFamily="34" charset="77"/>
              </a:rPr>
              <a:t>Big take-aways:</a:t>
            </a:r>
          </a:p>
        </p:txBody>
      </p:sp>
      <p:sp>
        <p:nvSpPr>
          <p:cNvPr id="7" name="TextBox 6">
            <a:extLst>
              <a:ext uri="{FF2B5EF4-FFF2-40B4-BE49-F238E27FC236}">
                <a16:creationId xmlns:a16="http://schemas.microsoft.com/office/drawing/2014/main" id="{88733F4A-B10F-6A29-7274-9F5B0B0922BB}"/>
              </a:ext>
            </a:extLst>
          </p:cNvPr>
          <p:cNvSpPr txBox="1"/>
          <p:nvPr/>
        </p:nvSpPr>
        <p:spPr>
          <a:xfrm>
            <a:off x="1647568" y="1522877"/>
            <a:ext cx="8896864" cy="2062103"/>
          </a:xfrm>
          <a:prstGeom prst="rect">
            <a:avLst/>
          </a:prstGeom>
          <a:noFill/>
        </p:spPr>
        <p:txBody>
          <a:bodyPr wrap="square" rtlCol="0">
            <a:spAutoFit/>
          </a:bodyPr>
          <a:lstStyle/>
          <a:p>
            <a:pPr algn="ctr"/>
            <a:r>
              <a:rPr lang="en-US" sz="3200" dirty="0">
                <a:solidFill>
                  <a:srgbClr val="19186F"/>
                </a:solidFill>
                <a:latin typeface="MuktaMahee Regular" panose="020B0000000000000000" pitchFamily="34" charset="77"/>
                <a:cs typeface="MuktaMahee Regular" panose="020B0000000000000000" pitchFamily="34" charset="77"/>
              </a:rPr>
              <a:t>Some “threshold rivers” incise bedrock!</a:t>
            </a:r>
          </a:p>
          <a:p>
            <a:pPr algn="ctr"/>
            <a:endParaRPr lang="en-US" sz="3200" dirty="0">
              <a:solidFill>
                <a:srgbClr val="19186F"/>
              </a:solidFill>
              <a:latin typeface="MuktaMahee Regular" panose="020B0000000000000000" pitchFamily="34" charset="77"/>
              <a:cs typeface="MuktaMahee Regular" panose="020B0000000000000000" pitchFamily="34" charset="77"/>
            </a:endParaRPr>
          </a:p>
          <a:p>
            <a:pPr algn="ctr"/>
            <a:r>
              <a:rPr lang="en-US" sz="3200" dirty="0">
                <a:solidFill>
                  <a:srgbClr val="19186F"/>
                </a:solidFill>
                <a:latin typeface="MuktaMahee Regular" panose="020B0000000000000000" pitchFamily="34" charset="77"/>
                <a:cs typeface="MuktaMahee Regular" panose="020B0000000000000000" pitchFamily="34" charset="77"/>
              </a:rPr>
              <a:t>Upstream rock properties affect downstream sediment load and fluvial behavior!</a:t>
            </a:r>
          </a:p>
        </p:txBody>
      </p:sp>
      <p:sp>
        <p:nvSpPr>
          <p:cNvPr id="14" name="TextBox 13">
            <a:extLst>
              <a:ext uri="{FF2B5EF4-FFF2-40B4-BE49-F238E27FC236}">
                <a16:creationId xmlns:a16="http://schemas.microsoft.com/office/drawing/2014/main" id="{29CCCEF8-2F11-EA95-5932-99C9826451B4}"/>
              </a:ext>
            </a:extLst>
          </p:cNvPr>
          <p:cNvSpPr txBox="1"/>
          <p:nvPr/>
        </p:nvSpPr>
        <p:spPr>
          <a:xfrm>
            <a:off x="346172" y="4504126"/>
            <a:ext cx="2535130" cy="830997"/>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Observations &amp; theory</a:t>
            </a:r>
          </a:p>
        </p:txBody>
      </p:sp>
      <p:sp>
        <p:nvSpPr>
          <p:cNvPr id="15" name="TextBox 14">
            <a:extLst>
              <a:ext uri="{FF2B5EF4-FFF2-40B4-BE49-F238E27FC236}">
                <a16:creationId xmlns:a16="http://schemas.microsoft.com/office/drawing/2014/main" id="{B8D74835-E169-8EA6-E9DD-039BFC56E52A}"/>
              </a:ext>
            </a:extLst>
          </p:cNvPr>
          <p:cNvSpPr txBox="1"/>
          <p:nvPr/>
        </p:nvSpPr>
        <p:spPr>
          <a:xfrm>
            <a:off x="3691988" y="4523152"/>
            <a:ext cx="2165131" cy="830997"/>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Model development</a:t>
            </a:r>
          </a:p>
        </p:txBody>
      </p:sp>
      <p:sp>
        <p:nvSpPr>
          <p:cNvPr id="16" name="TextBox 15">
            <a:extLst>
              <a:ext uri="{FF2B5EF4-FFF2-40B4-BE49-F238E27FC236}">
                <a16:creationId xmlns:a16="http://schemas.microsoft.com/office/drawing/2014/main" id="{5F7A8115-D54B-D71B-943F-6DB728547DB9}"/>
              </a:ext>
            </a:extLst>
          </p:cNvPr>
          <p:cNvSpPr txBox="1"/>
          <p:nvPr/>
        </p:nvSpPr>
        <p:spPr>
          <a:xfrm>
            <a:off x="6704880" y="4523153"/>
            <a:ext cx="2165131" cy="830997"/>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Model behavior</a:t>
            </a:r>
          </a:p>
        </p:txBody>
      </p:sp>
      <p:sp>
        <p:nvSpPr>
          <p:cNvPr id="17" name="TextBox 16">
            <a:extLst>
              <a:ext uri="{FF2B5EF4-FFF2-40B4-BE49-F238E27FC236}">
                <a16:creationId xmlns:a16="http://schemas.microsoft.com/office/drawing/2014/main" id="{C808C431-37D0-6F06-23F4-01FD623AE712}"/>
              </a:ext>
            </a:extLst>
          </p:cNvPr>
          <p:cNvSpPr txBox="1"/>
          <p:nvPr/>
        </p:nvSpPr>
        <p:spPr>
          <a:xfrm>
            <a:off x="9680697" y="4504123"/>
            <a:ext cx="2165131" cy="830997"/>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Future applications</a:t>
            </a:r>
            <a:endParaRPr lang="en-US" dirty="0">
              <a:solidFill>
                <a:srgbClr val="19186F"/>
              </a:solidFill>
              <a:latin typeface="MuktaMahee Regular" panose="020B0000000000000000" pitchFamily="34" charset="77"/>
              <a:cs typeface="MuktaMahee Regular" panose="020B0000000000000000" pitchFamily="34" charset="77"/>
            </a:endParaRPr>
          </a:p>
        </p:txBody>
      </p:sp>
      <p:sp>
        <p:nvSpPr>
          <p:cNvPr id="18" name="Slide Number Placeholder 17">
            <a:extLst>
              <a:ext uri="{FF2B5EF4-FFF2-40B4-BE49-F238E27FC236}">
                <a16:creationId xmlns:a16="http://schemas.microsoft.com/office/drawing/2014/main" id="{565E6640-E571-632A-F5E2-B9601FFB3330}"/>
              </a:ext>
            </a:extLst>
          </p:cNvPr>
          <p:cNvSpPr>
            <a:spLocks noGrp="1"/>
          </p:cNvSpPr>
          <p:nvPr>
            <p:ph type="sldNum" sz="quarter" idx="12"/>
          </p:nvPr>
        </p:nvSpPr>
        <p:spPr/>
        <p:txBody>
          <a:bodyPr/>
          <a:lstStyle/>
          <a:p>
            <a:fld id="{D5C8E5E2-621D-6841-BEAF-85840233A6D0}" type="slidenum">
              <a:rPr lang="en-US" smtClean="0"/>
              <a:t>2</a:t>
            </a:fld>
            <a:endParaRPr lang="en-US"/>
          </a:p>
        </p:txBody>
      </p:sp>
      <p:sp>
        <p:nvSpPr>
          <p:cNvPr id="2" name="Right Arrow 1">
            <a:extLst>
              <a:ext uri="{FF2B5EF4-FFF2-40B4-BE49-F238E27FC236}">
                <a16:creationId xmlns:a16="http://schemas.microsoft.com/office/drawing/2014/main" id="{7BC7A2F9-7E4C-B732-7792-F8182651290C}"/>
              </a:ext>
            </a:extLst>
          </p:cNvPr>
          <p:cNvSpPr/>
          <p:nvPr/>
        </p:nvSpPr>
        <p:spPr>
          <a:xfrm>
            <a:off x="3009900" y="4754521"/>
            <a:ext cx="682088" cy="330200"/>
          </a:xfrm>
          <a:prstGeom prst="rightArrow">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6FABA99D-0B17-2857-EF72-609943143575}"/>
              </a:ext>
            </a:extLst>
          </p:cNvPr>
          <p:cNvSpPr/>
          <p:nvPr/>
        </p:nvSpPr>
        <p:spPr>
          <a:xfrm>
            <a:off x="5985717" y="4750880"/>
            <a:ext cx="682088" cy="330200"/>
          </a:xfrm>
          <a:prstGeom prst="rightArrow">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AD8C28CE-A339-6F63-7F9C-A5794BC24FCF}"/>
              </a:ext>
            </a:extLst>
          </p:cNvPr>
          <p:cNvSpPr/>
          <p:nvPr/>
        </p:nvSpPr>
        <p:spPr>
          <a:xfrm>
            <a:off x="8998609" y="4750880"/>
            <a:ext cx="682088" cy="330200"/>
          </a:xfrm>
          <a:prstGeom prst="rightArrow">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24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 grpId="0" animBg="1"/>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2FEC-C13D-CBCF-C497-EDF65B0E6288}"/>
              </a:ext>
            </a:extLst>
          </p:cNvPr>
          <p:cNvSpPr>
            <a:spLocks noGrp="1"/>
          </p:cNvSpPr>
          <p:nvPr>
            <p:ph type="title"/>
          </p:nvPr>
        </p:nvSpPr>
        <p:spPr/>
        <p:txBody>
          <a:bodyPr/>
          <a:lstStyle/>
          <a:p>
            <a:r>
              <a:rPr lang="en-US" dirty="0"/>
              <a:t>Default parameters</a:t>
            </a:r>
          </a:p>
        </p:txBody>
      </p:sp>
      <p:sp>
        <p:nvSpPr>
          <p:cNvPr id="3" name="Content Placeholder 2">
            <a:extLst>
              <a:ext uri="{FF2B5EF4-FFF2-40B4-BE49-F238E27FC236}">
                <a16:creationId xmlns:a16="http://schemas.microsoft.com/office/drawing/2014/main" id="{8619C8E4-034E-495E-F00A-437A67A18D0E}"/>
              </a:ext>
            </a:extLst>
          </p:cNvPr>
          <p:cNvSpPr>
            <a:spLocks noGrp="1"/>
          </p:cNvSpPr>
          <p:nvPr>
            <p:ph idx="1"/>
          </p:nvPr>
        </p:nvSpPr>
        <p:spPr>
          <a:xfrm>
            <a:off x="838200" y="1825625"/>
            <a:ext cx="5372100" cy="4351338"/>
          </a:xfrm>
        </p:spPr>
        <p:txBody>
          <a:bodyPr>
            <a:normAutofit fontScale="92500" lnSpcReduction="20000"/>
          </a:bodyPr>
          <a:lstStyle/>
          <a:p>
            <a:r>
              <a:rPr lang="en-US" dirty="0"/>
              <a:t>dx = 1000</a:t>
            </a:r>
          </a:p>
          <a:p>
            <a:r>
              <a:rPr lang="en-US" dirty="0" err="1"/>
              <a:t>Hstar</a:t>
            </a:r>
            <a:r>
              <a:rPr lang="en-US" dirty="0"/>
              <a:t> = 0.5</a:t>
            </a:r>
          </a:p>
          <a:p>
            <a:r>
              <a:rPr lang="en-US" dirty="0"/>
              <a:t>K = </a:t>
            </a:r>
            <a:r>
              <a:rPr lang="en-US" dirty="0" err="1"/>
              <a:t>np.zeros</a:t>
            </a:r>
            <a:r>
              <a:rPr lang="en-US" dirty="0"/>
              <a:t>(</a:t>
            </a:r>
            <a:r>
              <a:rPr lang="en-US" dirty="0" err="1"/>
              <a:t>len</a:t>
            </a:r>
            <a:r>
              <a:rPr lang="en-US" dirty="0"/>
              <a:t>(x))</a:t>
            </a:r>
          </a:p>
          <a:p>
            <a:r>
              <a:rPr lang="en-US" dirty="0"/>
              <a:t>K[:] = 1e-7</a:t>
            </a:r>
          </a:p>
          <a:p>
            <a:r>
              <a:rPr lang="en-US" dirty="0"/>
              <a:t>beta = </a:t>
            </a:r>
            <a:r>
              <a:rPr lang="en-US" dirty="0" err="1"/>
              <a:t>np.zeros</a:t>
            </a:r>
            <a:r>
              <a:rPr lang="en-US" dirty="0"/>
              <a:t>(</a:t>
            </a:r>
            <a:r>
              <a:rPr lang="en-US" dirty="0" err="1"/>
              <a:t>len</a:t>
            </a:r>
            <a:r>
              <a:rPr lang="en-US" dirty="0"/>
              <a:t>(x))</a:t>
            </a:r>
          </a:p>
          <a:p>
            <a:r>
              <a:rPr lang="en-US" dirty="0"/>
              <a:t>beta[:] = 1e-5</a:t>
            </a:r>
          </a:p>
          <a:p>
            <a:r>
              <a:rPr lang="en-US" dirty="0"/>
              <a:t>psi = 4e-5</a:t>
            </a:r>
          </a:p>
          <a:p>
            <a:r>
              <a:rPr lang="en-US" dirty="0"/>
              <a:t>gamma = 0.3</a:t>
            </a:r>
          </a:p>
          <a:p>
            <a:r>
              <a:rPr lang="en-US" dirty="0"/>
              <a:t>r = 10. # runoff rate</a:t>
            </a:r>
          </a:p>
          <a:p>
            <a:r>
              <a:rPr lang="en-US" dirty="0"/>
              <a:t>D = 0.015 # grain size</a:t>
            </a:r>
          </a:p>
        </p:txBody>
      </p:sp>
      <p:sp>
        <p:nvSpPr>
          <p:cNvPr id="4" name="Slide Number Placeholder 3">
            <a:extLst>
              <a:ext uri="{FF2B5EF4-FFF2-40B4-BE49-F238E27FC236}">
                <a16:creationId xmlns:a16="http://schemas.microsoft.com/office/drawing/2014/main" id="{AA7DC1D2-158D-4F17-1561-2F8464FD66E2}"/>
              </a:ext>
            </a:extLst>
          </p:cNvPr>
          <p:cNvSpPr>
            <a:spLocks noGrp="1"/>
          </p:cNvSpPr>
          <p:nvPr>
            <p:ph type="sldNum" sz="quarter" idx="12"/>
          </p:nvPr>
        </p:nvSpPr>
        <p:spPr/>
        <p:txBody>
          <a:bodyPr/>
          <a:lstStyle/>
          <a:p>
            <a:fld id="{D5C8E5E2-621D-6841-BEAF-85840233A6D0}" type="slidenum">
              <a:rPr lang="en-US" smtClean="0"/>
              <a:t>20</a:t>
            </a:fld>
            <a:endParaRPr lang="en-US"/>
          </a:p>
        </p:txBody>
      </p:sp>
      <p:sp>
        <p:nvSpPr>
          <p:cNvPr id="5" name="Content Placeholder 2">
            <a:extLst>
              <a:ext uri="{FF2B5EF4-FFF2-40B4-BE49-F238E27FC236}">
                <a16:creationId xmlns:a16="http://schemas.microsoft.com/office/drawing/2014/main" id="{9ED6F2FD-92D5-D325-C987-A3B327E4D6FB}"/>
              </a:ext>
            </a:extLst>
          </p:cNvPr>
          <p:cNvSpPr txBox="1">
            <a:spLocks/>
          </p:cNvSpPr>
          <p:nvPr/>
        </p:nvSpPr>
        <p:spPr>
          <a:xfrm>
            <a:off x="6311900" y="1825625"/>
            <a:ext cx="53721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51186F21-764D-5342-28E0-E0DEFA2B66D4}"/>
              </a:ext>
            </a:extLst>
          </p:cNvPr>
          <p:cNvSpPr txBox="1">
            <a:spLocks/>
          </p:cNvSpPr>
          <p:nvPr/>
        </p:nvSpPr>
        <p:spPr>
          <a:xfrm>
            <a:off x="6629400" y="1825625"/>
            <a:ext cx="53721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phi = 0.45 # porosity</a:t>
            </a:r>
          </a:p>
          <a:p>
            <a:r>
              <a:rPr lang="en-US" dirty="0" err="1"/>
              <a:t>baselevel_rate</a:t>
            </a:r>
            <a:r>
              <a:rPr lang="en-US" dirty="0"/>
              <a:t> = 0.0001 </a:t>
            </a:r>
          </a:p>
          <a:p>
            <a:r>
              <a:rPr lang="en-US" dirty="0" err="1"/>
              <a:t>kqs</a:t>
            </a:r>
            <a:r>
              <a:rPr lang="en-US" dirty="0"/>
              <a:t> = 0.041</a:t>
            </a:r>
          </a:p>
          <a:p>
            <a:r>
              <a:rPr lang="en-US" dirty="0"/>
              <a:t>I = 0.01</a:t>
            </a:r>
          </a:p>
          <a:p>
            <a:r>
              <a:rPr lang="en-US" dirty="0" err="1"/>
              <a:t>kxb</a:t>
            </a:r>
            <a:r>
              <a:rPr lang="en-US" dirty="0"/>
              <a:t> = 25</a:t>
            </a:r>
          </a:p>
          <a:p>
            <a:r>
              <a:rPr lang="en-US" dirty="0" err="1"/>
              <a:t>Pxb</a:t>
            </a:r>
            <a:r>
              <a:rPr lang="en-US" dirty="0"/>
              <a:t> = 1./5.</a:t>
            </a:r>
          </a:p>
          <a:p>
            <a:r>
              <a:rPr lang="en-US" dirty="0"/>
              <a:t>kb = 8.3e-8</a:t>
            </a:r>
          </a:p>
          <a:p>
            <a:r>
              <a:rPr lang="en-US" dirty="0" err="1"/>
              <a:t>B_valley</a:t>
            </a:r>
            <a:r>
              <a:rPr lang="en-US" dirty="0"/>
              <a:t> = </a:t>
            </a:r>
            <a:r>
              <a:rPr lang="en-US" dirty="0" err="1"/>
              <a:t>kxb</a:t>
            </a:r>
            <a:r>
              <a:rPr lang="en-US" dirty="0"/>
              <a:t> * (</a:t>
            </a:r>
            <a:r>
              <a:rPr lang="en-US" dirty="0" err="1"/>
              <a:t>x_node</a:t>
            </a:r>
            <a:r>
              <a:rPr lang="en-US" dirty="0"/>
              <a:t>**</a:t>
            </a:r>
            <a:r>
              <a:rPr lang="en-US" dirty="0" err="1"/>
              <a:t>Pxb</a:t>
            </a:r>
            <a:r>
              <a:rPr lang="en-US" dirty="0"/>
              <a:t>)</a:t>
            </a:r>
          </a:p>
          <a:p>
            <a:r>
              <a:rPr lang="en-US" dirty="0" err="1"/>
              <a:t>B_basin</a:t>
            </a:r>
            <a:r>
              <a:rPr lang="en-US" dirty="0"/>
              <a:t> = (2./3.) * </a:t>
            </a:r>
            <a:r>
              <a:rPr lang="en-US" dirty="0" err="1"/>
              <a:t>x_node</a:t>
            </a:r>
            <a:endParaRPr lang="en-US" dirty="0"/>
          </a:p>
          <a:p>
            <a:r>
              <a:rPr lang="en-US" dirty="0"/>
              <a:t>area = (1./3.) * x**2</a:t>
            </a:r>
          </a:p>
        </p:txBody>
      </p:sp>
    </p:spTree>
    <p:extLst>
      <p:ext uri="{BB962C8B-B14F-4D97-AF65-F5344CB8AC3E}">
        <p14:creationId xmlns:p14="http://schemas.microsoft.com/office/powerpoint/2010/main" val="2798823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801791-4FDC-9D00-3B4F-5E90C144E6BB}"/>
              </a:ext>
            </a:extLst>
          </p:cNvPr>
          <p:cNvSpPr>
            <a:spLocks noGrp="1"/>
          </p:cNvSpPr>
          <p:nvPr>
            <p:ph type="sldNum" sz="quarter" idx="12"/>
          </p:nvPr>
        </p:nvSpPr>
        <p:spPr/>
        <p:txBody>
          <a:bodyPr/>
          <a:lstStyle/>
          <a:p>
            <a:fld id="{D5C8E5E2-621D-6841-BEAF-85840233A6D0}" type="slidenum">
              <a:rPr lang="en-US" smtClean="0"/>
              <a:t>21</a:t>
            </a:fld>
            <a:endParaRPr lang="en-US"/>
          </a:p>
        </p:txBody>
      </p:sp>
      <p:sp>
        <p:nvSpPr>
          <p:cNvPr id="5" name="TextBox 4">
            <a:extLst>
              <a:ext uri="{FF2B5EF4-FFF2-40B4-BE49-F238E27FC236}">
                <a16:creationId xmlns:a16="http://schemas.microsoft.com/office/drawing/2014/main" id="{A5B59124-DE4C-50F2-6146-4C8BBAD96EC2}"/>
              </a:ext>
            </a:extLst>
          </p:cNvPr>
          <p:cNvSpPr txBox="1"/>
          <p:nvPr/>
        </p:nvSpPr>
        <p:spPr>
          <a:xfrm>
            <a:off x="279525" y="260199"/>
            <a:ext cx="11632949" cy="584775"/>
          </a:xfrm>
          <a:prstGeom prst="rect">
            <a:avLst/>
          </a:prstGeom>
          <a:noFill/>
        </p:spPr>
        <p:txBody>
          <a:bodyPr wrap="square" rtlCol="0">
            <a:spAutoFit/>
          </a:bodyPr>
          <a:lstStyle/>
          <a:p>
            <a:r>
              <a:rPr lang="en-US" sz="3200" b="1" dirty="0">
                <a:solidFill>
                  <a:srgbClr val="1F2D49"/>
                </a:solidFill>
                <a:latin typeface="MuktaMahee Regular" panose="020B0000000000000000" pitchFamily="34" charset="77"/>
                <a:cs typeface="MuktaMahee Regular" panose="020B0000000000000000" pitchFamily="34" charset="77"/>
              </a:rPr>
              <a:t>…while also providing insight to mixed bedrock-alluvial systems</a:t>
            </a:r>
          </a:p>
        </p:txBody>
      </p:sp>
      <p:grpSp>
        <p:nvGrpSpPr>
          <p:cNvPr id="6" name="Group 5">
            <a:extLst>
              <a:ext uri="{FF2B5EF4-FFF2-40B4-BE49-F238E27FC236}">
                <a16:creationId xmlns:a16="http://schemas.microsoft.com/office/drawing/2014/main" id="{FD97D6B6-24D4-E1AE-3892-0D48BA138F48}"/>
              </a:ext>
            </a:extLst>
          </p:cNvPr>
          <p:cNvGrpSpPr/>
          <p:nvPr/>
        </p:nvGrpSpPr>
        <p:grpSpPr>
          <a:xfrm>
            <a:off x="1051052" y="1225826"/>
            <a:ext cx="4111349" cy="2002257"/>
            <a:chOff x="8886953" y="1987826"/>
            <a:chExt cx="2759242" cy="1343771"/>
          </a:xfrm>
        </p:grpSpPr>
        <p:sp>
          <p:nvSpPr>
            <p:cNvPr id="7" name="Rectangle 6">
              <a:extLst>
                <a:ext uri="{FF2B5EF4-FFF2-40B4-BE49-F238E27FC236}">
                  <a16:creationId xmlns:a16="http://schemas.microsoft.com/office/drawing/2014/main" id="{C4FC93CF-1170-8665-CC0F-110754F61627}"/>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AA177A8-5FE6-030E-526B-05930154B204}"/>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55F8AC-8CD8-3E88-F121-0F584C1F88BB}"/>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2E070E-DAA5-4607-D156-665E363AD87C}"/>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50BFB5F4-E6EA-5EAF-608E-569162E6D727}"/>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descr="A screenshot of a computer&#10;&#10;Description automatically generated with low confidence">
            <a:extLst>
              <a:ext uri="{FF2B5EF4-FFF2-40B4-BE49-F238E27FC236}">
                <a16:creationId xmlns:a16="http://schemas.microsoft.com/office/drawing/2014/main" id="{D9411A1B-E658-E457-76E9-BD84B26877D7}"/>
              </a:ext>
            </a:extLst>
          </p:cNvPr>
          <p:cNvPicPr>
            <a:picLocks noChangeAspect="1"/>
          </p:cNvPicPr>
          <p:nvPr/>
        </p:nvPicPr>
        <p:blipFill>
          <a:blip r:embed="rId2"/>
          <a:stretch>
            <a:fillRect/>
          </a:stretch>
        </p:blipFill>
        <p:spPr>
          <a:xfrm>
            <a:off x="341250" y="891622"/>
            <a:ext cx="5357625" cy="2678813"/>
          </a:xfrm>
          <a:prstGeom prst="rect">
            <a:avLst/>
          </a:prstGeom>
        </p:spPr>
      </p:pic>
      <p:sp>
        <p:nvSpPr>
          <p:cNvPr id="13" name="Oval 12">
            <a:extLst>
              <a:ext uri="{FF2B5EF4-FFF2-40B4-BE49-F238E27FC236}">
                <a16:creationId xmlns:a16="http://schemas.microsoft.com/office/drawing/2014/main" id="{3BB2A699-2097-9DCE-8DD8-F10192E75E46}"/>
              </a:ext>
            </a:extLst>
          </p:cNvPr>
          <p:cNvSpPr/>
          <p:nvPr/>
        </p:nvSpPr>
        <p:spPr>
          <a:xfrm>
            <a:off x="1664783" y="2796505"/>
            <a:ext cx="114813" cy="1148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river running through a forest&#10;&#10;Description automatically generated with low confidence">
            <a:extLst>
              <a:ext uri="{FF2B5EF4-FFF2-40B4-BE49-F238E27FC236}">
                <a16:creationId xmlns:a16="http://schemas.microsoft.com/office/drawing/2014/main" id="{14E8294D-F82A-45A3-A0E2-4C4EAC6E6F06}"/>
              </a:ext>
            </a:extLst>
          </p:cNvPr>
          <p:cNvPicPr>
            <a:picLocks noChangeAspect="1"/>
          </p:cNvPicPr>
          <p:nvPr/>
        </p:nvPicPr>
        <p:blipFill>
          <a:blip r:embed="rId3"/>
          <a:stretch>
            <a:fillRect/>
          </a:stretch>
        </p:blipFill>
        <p:spPr>
          <a:xfrm>
            <a:off x="1336289" y="3861404"/>
            <a:ext cx="3571749" cy="2678812"/>
          </a:xfrm>
          <a:prstGeom prst="rect">
            <a:avLst/>
          </a:prstGeom>
        </p:spPr>
      </p:pic>
      <p:sp>
        <p:nvSpPr>
          <p:cNvPr id="16" name="TextBox 15">
            <a:extLst>
              <a:ext uri="{FF2B5EF4-FFF2-40B4-BE49-F238E27FC236}">
                <a16:creationId xmlns:a16="http://schemas.microsoft.com/office/drawing/2014/main" id="{9223DBEA-7C60-559B-3A77-28496F15583F}"/>
              </a:ext>
            </a:extLst>
          </p:cNvPr>
          <p:cNvSpPr txBox="1"/>
          <p:nvPr/>
        </p:nvSpPr>
        <p:spPr>
          <a:xfrm>
            <a:off x="3009610" y="6584964"/>
            <a:ext cx="1829540" cy="246221"/>
          </a:xfrm>
          <a:prstGeom prst="rect">
            <a:avLst/>
          </a:prstGeom>
          <a:noFill/>
        </p:spPr>
        <p:txBody>
          <a:bodyPr wrap="square" rtlCol="0">
            <a:spAutoFit/>
          </a:bodyPr>
          <a:lstStyle/>
          <a:p>
            <a:pPr algn="r"/>
            <a:r>
              <a:rPr lang="en-US" sz="1000" dirty="0"/>
              <a:t>Chalk Creek, James Sanders</a:t>
            </a:r>
          </a:p>
        </p:txBody>
      </p:sp>
      <p:sp>
        <p:nvSpPr>
          <p:cNvPr id="3" name="Oval 2">
            <a:extLst>
              <a:ext uri="{FF2B5EF4-FFF2-40B4-BE49-F238E27FC236}">
                <a16:creationId xmlns:a16="http://schemas.microsoft.com/office/drawing/2014/main" id="{1DF580F1-E6A7-2FBA-25DA-C3AAA254F448}"/>
              </a:ext>
            </a:extLst>
          </p:cNvPr>
          <p:cNvSpPr/>
          <p:nvPr/>
        </p:nvSpPr>
        <p:spPr>
          <a:xfrm>
            <a:off x="1563183" y="2866355"/>
            <a:ext cx="114813" cy="1148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ap&#10;&#10;Description automatically generated">
            <a:extLst>
              <a:ext uri="{FF2B5EF4-FFF2-40B4-BE49-F238E27FC236}">
                <a16:creationId xmlns:a16="http://schemas.microsoft.com/office/drawing/2014/main" id="{6879FBDD-A8B3-D54D-965C-1371958FBE60}"/>
              </a:ext>
            </a:extLst>
          </p:cNvPr>
          <p:cNvPicPr>
            <a:picLocks noChangeAspect="1"/>
          </p:cNvPicPr>
          <p:nvPr/>
        </p:nvPicPr>
        <p:blipFill rotWithShape="1">
          <a:blip r:embed="rId4"/>
          <a:srcRect t="1" b="7976"/>
          <a:stretch/>
        </p:blipFill>
        <p:spPr>
          <a:xfrm>
            <a:off x="5724814" y="1290654"/>
            <a:ext cx="5812162" cy="3381028"/>
          </a:xfrm>
          <a:prstGeom prst="rect">
            <a:avLst/>
          </a:prstGeom>
        </p:spPr>
      </p:pic>
      <p:pic>
        <p:nvPicPr>
          <p:cNvPr id="33" name="Picture 32" descr="Map&#10;&#10;Description automatically generated">
            <a:extLst>
              <a:ext uri="{FF2B5EF4-FFF2-40B4-BE49-F238E27FC236}">
                <a16:creationId xmlns:a16="http://schemas.microsoft.com/office/drawing/2014/main" id="{385E2558-6321-7CFF-9662-3FBE7580DD39}"/>
              </a:ext>
            </a:extLst>
          </p:cNvPr>
          <p:cNvPicPr>
            <a:picLocks noChangeAspect="1"/>
          </p:cNvPicPr>
          <p:nvPr/>
        </p:nvPicPr>
        <p:blipFill rotWithShape="1">
          <a:blip r:embed="rId5"/>
          <a:srcRect b="6770"/>
          <a:stretch/>
        </p:blipFill>
        <p:spPr>
          <a:xfrm>
            <a:off x="2867086" y="4016115"/>
            <a:ext cx="5814783" cy="3381028"/>
          </a:xfrm>
          <a:prstGeom prst="rect">
            <a:avLst/>
          </a:prstGeom>
        </p:spPr>
      </p:pic>
      <p:cxnSp>
        <p:nvCxnSpPr>
          <p:cNvPr id="23" name="Straight Connector 22">
            <a:extLst>
              <a:ext uri="{FF2B5EF4-FFF2-40B4-BE49-F238E27FC236}">
                <a16:creationId xmlns:a16="http://schemas.microsoft.com/office/drawing/2014/main" id="{672DDC32-03CD-C0D8-A0B8-0FFF50EB1809}"/>
              </a:ext>
            </a:extLst>
          </p:cNvPr>
          <p:cNvCxnSpPr>
            <a:cxnSpLocks/>
          </p:cNvCxnSpPr>
          <p:nvPr/>
        </p:nvCxnSpPr>
        <p:spPr>
          <a:xfrm flipV="1">
            <a:off x="10641853" y="4553655"/>
            <a:ext cx="80030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ED3CBEC-2E60-DA60-779C-6DD39BC15B8A}"/>
              </a:ext>
            </a:extLst>
          </p:cNvPr>
          <p:cNvSpPr txBox="1"/>
          <p:nvPr/>
        </p:nvSpPr>
        <p:spPr>
          <a:xfrm>
            <a:off x="10731041" y="4274874"/>
            <a:ext cx="620431" cy="246221"/>
          </a:xfrm>
          <a:prstGeom prst="rect">
            <a:avLst/>
          </a:prstGeom>
          <a:noFill/>
        </p:spPr>
        <p:txBody>
          <a:bodyPr wrap="square" rtlCol="0">
            <a:spAutoFit/>
          </a:bodyPr>
          <a:lstStyle/>
          <a:p>
            <a:pPr algn="ctr"/>
            <a:r>
              <a:rPr lang="en-US" sz="1000" dirty="0"/>
              <a:t>500 m</a:t>
            </a:r>
          </a:p>
        </p:txBody>
      </p:sp>
      <p:sp>
        <p:nvSpPr>
          <p:cNvPr id="26" name="TextBox 25">
            <a:extLst>
              <a:ext uri="{FF2B5EF4-FFF2-40B4-BE49-F238E27FC236}">
                <a16:creationId xmlns:a16="http://schemas.microsoft.com/office/drawing/2014/main" id="{15BFB4C1-99F6-AF06-628A-5217E57840C3}"/>
              </a:ext>
            </a:extLst>
          </p:cNvPr>
          <p:cNvSpPr txBox="1"/>
          <p:nvPr/>
        </p:nvSpPr>
        <p:spPr>
          <a:xfrm>
            <a:off x="5722193" y="4912751"/>
            <a:ext cx="5814784" cy="1569660"/>
          </a:xfrm>
          <a:prstGeom prst="rect">
            <a:avLst/>
          </a:prstGeom>
          <a:noFill/>
        </p:spPr>
        <p:txBody>
          <a:bodyPr wrap="square" rtlCol="0">
            <a:spAutoFit/>
          </a:bodyPr>
          <a:lstStyle/>
          <a:p>
            <a:pPr algn="ctr"/>
            <a:r>
              <a:rPr lang="en-US" sz="3200" b="1" dirty="0">
                <a:solidFill>
                  <a:srgbClr val="1F2D49"/>
                </a:solidFill>
                <a:latin typeface="MuktaMahee Regular" panose="020B0000000000000000" pitchFamily="34" charset="77"/>
                <a:cs typeface="MuktaMahee Regular" panose="020B0000000000000000" pitchFamily="34" charset="77"/>
              </a:rPr>
              <a:t>Some of these “near-threshold” rivers are probably incising bedrock!</a:t>
            </a:r>
          </a:p>
        </p:txBody>
      </p:sp>
    </p:spTree>
    <p:extLst>
      <p:ext uri="{BB962C8B-B14F-4D97-AF65-F5344CB8AC3E}">
        <p14:creationId xmlns:p14="http://schemas.microsoft.com/office/powerpoint/2010/main" val="4010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3" grpId="0" animBg="1"/>
      <p:bldP spid="31"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FB88-6D3A-9195-49C8-332CD085B521}"/>
              </a:ext>
            </a:extLst>
          </p:cNvPr>
          <p:cNvSpPr>
            <a:spLocks noGrp="1"/>
          </p:cNvSpPr>
          <p:nvPr>
            <p:ph type="sldNum" sz="quarter" idx="12"/>
          </p:nvPr>
        </p:nvSpPr>
        <p:spPr/>
        <p:txBody>
          <a:bodyPr/>
          <a:lstStyle/>
          <a:p>
            <a:fld id="{D5C8E5E2-621D-6841-BEAF-85840233A6D0}" type="slidenum">
              <a:rPr lang="en-US" smtClean="0"/>
              <a:t>22</a:t>
            </a:fld>
            <a:endParaRPr lang="en-US"/>
          </a:p>
        </p:txBody>
      </p:sp>
      <p:sp>
        <p:nvSpPr>
          <p:cNvPr id="8" name="TextBox 7">
            <a:extLst>
              <a:ext uri="{FF2B5EF4-FFF2-40B4-BE49-F238E27FC236}">
                <a16:creationId xmlns:a16="http://schemas.microsoft.com/office/drawing/2014/main" id="{218492D1-25EB-DD49-16DF-AD67ECECF372}"/>
              </a:ext>
            </a:extLst>
          </p:cNvPr>
          <p:cNvSpPr txBox="1"/>
          <p:nvPr/>
        </p:nvSpPr>
        <p:spPr>
          <a:xfrm>
            <a:off x="279525" y="262951"/>
            <a:ext cx="11632949" cy="584775"/>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reproduces expected fluvial behavior…</a:t>
            </a:r>
          </a:p>
        </p:txBody>
      </p:sp>
      <p:pic>
        <p:nvPicPr>
          <p:cNvPr id="12" name="Picture 11" descr="Graphical user interface, application&#10;&#10;Description automatically generated">
            <a:extLst>
              <a:ext uri="{FF2B5EF4-FFF2-40B4-BE49-F238E27FC236}">
                <a16:creationId xmlns:a16="http://schemas.microsoft.com/office/drawing/2014/main" id="{759D00C5-3C19-E04B-9685-CCA395A6D875}"/>
              </a:ext>
            </a:extLst>
          </p:cNvPr>
          <p:cNvPicPr>
            <a:picLocks noChangeAspect="1"/>
          </p:cNvPicPr>
          <p:nvPr/>
        </p:nvPicPr>
        <p:blipFill>
          <a:blip r:embed="rId3"/>
          <a:stretch>
            <a:fillRect/>
          </a:stretch>
        </p:blipFill>
        <p:spPr>
          <a:xfrm>
            <a:off x="82675" y="963386"/>
            <a:ext cx="3962029" cy="5422392"/>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CA63C9B7-4B58-205A-B371-063988C5211D}"/>
              </a:ext>
            </a:extLst>
          </p:cNvPr>
          <p:cNvPicPr>
            <a:picLocks noChangeAspect="1"/>
          </p:cNvPicPr>
          <p:nvPr/>
        </p:nvPicPr>
        <p:blipFill>
          <a:blip r:embed="rId4"/>
          <a:stretch>
            <a:fillRect/>
          </a:stretch>
        </p:blipFill>
        <p:spPr>
          <a:xfrm>
            <a:off x="4149602" y="971550"/>
            <a:ext cx="3962400" cy="5410200"/>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B239E711-A412-3F51-2FDA-CD8BA14A3C90}"/>
              </a:ext>
            </a:extLst>
          </p:cNvPr>
          <p:cNvPicPr>
            <a:picLocks noChangeAspect="1"/>
          </p:cNvPicPr>
          <p:nvPr/>
        </p:nvPicPr>
        <p:blipFill>
          <a:blip r:embed="rId5"/>
          <a:stretch>
            <a:fillRect/>
          </a:stretch>
        </p:blipFill>
        <p:spPr>
          <a:xfrm>
            <a:off x="8216900" y="946150"/>
            <a:ext cx="3975100" cy="5461000"/>
          </a:xfrm>
          <a:prstGeom prst="rect">
            <a:avLst/>
          </a:prstGeom>
        </p:spPr>
      </p:pic>
    </p:spTree>
    <p:extLst>
      <p:ext uri="{BB962C8B-B14F-4D97-AF65-F5344CB8AC3E}">
        <p14:creationId xmlns:p14="http://schemas.microsoft.com/office/powerpoint/2010/main" val="1474537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FB88-6D3A-9195-49C8-332CD085B521}"/>
              </a:ext>
            </a:extLst>
          </p:cNvPr>
          <p:cNvSpPr>
            <a:spLocks noGrp="1"/>
          </p:cNvSpPr>
          <p:nvPr>
            <p:ph type="sldNum" sz="quarter" idx="12"/>
          </p:nvPr>
        </p:nvSpPr>
        <p:spPr/>
        <p:txBody>
          <a:bodyPr/>
          <a:lstStyle/>
          <a:p>
            <a:fld id="{D5C8E5E2-621D-6841-BEAF-85840233A6D0}" type="slidenum">
              <a:rPr lang="en-US" smtClean="0"/>
              <a:t>23</a:t>
            </a:fld>
            <a:endParaRPr lang="en-US"/>
          </a:p>
        </p:txBody>
      </p:sp>
      <p:sp>
        <p:nvSpPr>
          <p:cNvPr id="8" name="TextBox 7">
            <a:extLst>
              <a:ext uri="{FF2B5EF4-FFF2-40B4-BE49-F238E27FC236}">
                <a16:creationId xmlns:a16="http://schemas.microsoft.com/office/drawing/2014/main" id="{218492D1-25EB-DD49-16DF-AD67ECECF372}"/>
              </a:ext>
            </a:extLst>
          </p:cNvPr>
          <p:cNvSpPr txBox="1"/>
          <p:nvPr/>
        </p:nvSpPr>
        <p:spPr>
          <a:xfrm>
            <a:off x="279525" y="262951"/>
            <a:ext cx="11632949" cy="584775"/>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reproduces expected fluvial behavior…</a:t>
            </a:r>
          </a:p>
        </p:txBody>
      </p:sp>
      <p:sp>
        <p:nvSpPr>
          <p:cNvPr id="15" name="TextBox 14">
            <a:extLst>
              <a:ext uri="{FF2B5EF4-FFF2-40B4-BE49-F238E27FC236}">
                <a16:creationId xmlns:a16="http://schemas.microsoft.com/office/drawing/2014/main" id="{BBA50F8C-E42A-B050-3241-100E8005A82E}"/>
              </a:ext>
            </a:extLst>
          </p:cNvPr>
          <p:cNvSpPr txBox="1"/>
          <p:nvPr/>
        </p:nvSpPr>
        <p:spPr>
          <a:xfrm>
            <a:off x="250817" y="1017816"/>
            <a:ext cx="3710113" cy="523220"/>
          </a:xfrm>
          <a:prstGeom prst="rect">
            <a:avLst/>
          </a:prstGeom>
          <a:solidFill>
            <a:srgbClr val="19186F"/>
          </a:solidFill>
          <a:ln>
            <a:solidFill>
              <a:srgbClr val="19186F"/>
            </a:solidFill>
          </a:ln>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Slope - Area Scaling</a:t>
            </a:r>
          </a:p>
        </p:txBody>
      </p:sp>
      <p:sp>
        <p:nvSpPr>
          <p:cNvPr id="34" name="TextBox 33">
            <a:extLst>
              <a:ext uri="{FF2B5EF4-FFF2-40B4-BE49-F238E27FC236}">
                <a16:creationId xmlns:a16="http://schemas.microsoft.com/office/drawing/2014/main" id="{85A6C2B6-633C-277B-984E-15E7E2BAAEE8}"/>
              </a:ext>
            </a:extLst>
          </p:cNvPr>
          <p:cNvSpPr txBox="1"/>
          <p:nvPr/>
        </p:nvSpPr>
        <p:spPr>
          <a:xfrm>
            <a:off x="8373765" y="1022459"/>
            <a:ext cx="3704021" cy="523220"/>
          </a:xfrm>
          <a:prstGeom prst="rect">
            <a:avLst/>
          </a:prstGeom>
          <a:solidFill>
            <a:srgbClr val="006400"/>
          </a:solidFill>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Width Relationships</a:t>
            </a:r>
          </a:p>
        </p:txBody>
      </p:sp>
      <p:grpSp>
        <p:nvGrpSpPr>
          <p:cNvPr id="48" name="Group 47">
            <a:extLst>
              <a:ext uri="{FF2B5EF4-FFF2-40B4-BE49-F238E27FC236}">
                <a16:creationId xmlns:a16="http://schemas.microsoft.com/office/drawing/2014/main" id="{8929168D-A55A-93ED-D99C-D75B84C4A570}"/>
              </a:ext>
            </a:extLst>
          </p:cNvPr>
          <p:cNvGrpSpPr/>
          <p:nvPr/>
        </p:nvGrpSpPr>
        <p:grpSpPr>
          <a:xfrm>
            <a:off x="8886953" y="1987826"/>
            <a:ext cx="2759242" cy="1343771"/>
            <a:chOff x="8886953" y="1987826"/>
            <a:chExt cx="2759242" cy="1343771"/>
          </a:xfrm>
        </p:grpSpPr>
        <p:sp>
          <p:nvSpPr>
            <p:cNvPr id="19" name="Rectangle 18">
              <a:extLst>
                <a:ext uri="{FF2B5EF4-FFF2-40B4-BE49-F238E27FC236}">
                  <a16:creationId xmlns:a16="http://schemas.microsoft.com/office/drawing/2014/main" id="{C5A3E175-59B4-DED7-491D-A6D696F1F356}"/>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FFDD534-130D-64BE-C862-B8AF9E14F57D}"/>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EFE9455-8920-B73C-C817-56BA4DD7D519}"/>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C8FF1E-726C-7134-CA07-037126674E17}"/>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02E52ADB-2F61-BBB8-8415-8F4D67199049}"/>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743BF5C-3542-34C3-A00C-C6F06CB3A331}"/>
              </a:ext>
            </a:extLst>
          </p:cNvPr>
          <p:cNvGrpSpPr/>
          <p:nvPr/>
        </p:nvGrpSpPr>
        <p:grpSpPr>
          <a:xfrm>
            <a:off x="8805333" y="4445496"/>
            <a:ext cx="2810932" cy="1369948"/>
            <a:chOff x="8805333" y="4445496"/>
            <a:chExt cx="2810932" cy="1369948"/>
          </a:xfrm>
        </p:grpSpPr>
        <p:sp>
          <p:nvSpPr>
            <p:cNvPr id="55" name="Rectangle 54">
              <a:extLst>
                <a:ext uri="{FF2B5EF4-FFF2-40B4-BE49-F238E27FC236}">
                  <a16:creationId xmlns:a16="http://schemas.microsoft.com/office/drawing/2014/main" id="{888168A9-945A-A458-0132-C9E26FFAE87F}"/>
                </a:ext>
              </a:extLst>
            </p:cNvPr>
            <p:cNvSpPr/>
            <p:nvPr/>
          </p:nvSpPr>
          <p:spPr>
            <a:xfrm>
              <a:off x="8816004" y="4458195"/>
              <a:ext cx="2800261" cy="135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FC88EE0E-2ECF-B67A-1D19-9E8A689F6691}"/>
                </a:ext>
              </a:extLst>
            </p:cNvPr>
            <p:cNvCxnSpPr>
              <a:cxnSpLocks/>
            </p:cNvCxnSpPr>
            <p:nvPr/>
          </p:nvCxnSpPr>
          <p:spPr>
            <a:xfrm flipV="1">
              <a:off x="8816004" y="4458195"/>
              <a:ext cx="2503929" cy="1189072"/>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DC6F27-9204-D896-D9CA-CFBF107838E4}"/>
                </a:ext>
              </a:extLst>
            </p:cNvPr>
            <p:cNvCxnSpPr>
              <a:cxnSpLocks/>
            </p:cNvCxnSpPr>
            <p:nvPr/>
          </p:nvCxnSpPr>
          <p:spPr>
            <a:xfrm flipV="1">
              <a:off x="8816003" y="4483593"/>
              <a:ext cx="2681583" cy="1295092"/>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1B60EE-C149-D96F-20A1-1F749A497A91}"/>
                </a:ext>
              </a:extLst>
            </p:cNvPr>
            <p:cNvCxnSpPr>
              <a:cxnSpLocks/>
            </p:cNvCxnSpPr>
            <p:nvPr/>
          </p:nvCxnSpPr>
          <p:spPr>
            <a:xfrm flipV="1">
              <a:off x="8816002" y="4445496"/>
              <a:ext cx="2266865" cy="1078980"/>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66" name="Freeform 65">
              <a:extLst>
                <a:ext uri="{FF2B5EF4-FFF2-40B4-BE49-F238E27FC236}">
                  <a16:creationId xmlns:a16="http://schemas.microsoft.com/office/drawing/2014/main" id="{B8B1BA02-4AC7-13AC-2655-431E21EB7470}"/>
                </a:ext>
              </a:extLst>
            </p:cNvPr>
            <p:cNvSpPr/>
            <p:nvPr/>
          </p:nvSpPr>
          <p:spPr>
            <a:xfrm>
              <a:off x="8805333" y="4457700"/>
              <a:ext cx="2730500" cy="1325033"/>
            </a:xfrm>
            <a:custGeom>
              <a:avLst/>
              <a:gdLst>
                <a:gd name="connsiteX0" fmla="*/ 0 w 2730500"/>
                <a:gd name="connsiteY0" fmla="*/ 1075267 h 1325033"/>
                <a:gd name="connsiteX1" fmla="*/ 0 w 2730500"/>
                <a:gd name="connsiteY1" fmla="*/ 1325033 h 1325033"/>
                <a:gd name="connsiteX2" fmla="*/ 2730500 w 2730500"/>
                <a:gd name="connsiteY2" fmla="*/ 4233 h 1325033"/>
                <a:gd name="connsiteX3" fmla="*/ 2256367 w 2730500"/>
                <a:gd name="connsiteY3" fmla="*/ 0 h 1325033"/>
                <a:gd name="connsiteX4" fmla="*/ 0 w 2730500"/>
                <a:gd name="connsiteY4" fmla="*/ 1075267 h 132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500" h="1325033">
                  <a:moveTo>
                    <a:pt x="0" y="1075267"/>
                  </a:moveTo>
                  <a:lnTo>
                    <a:pt x="0" y="1325033"/>
                  </a:lnTo>
                  <a:lnTo>
                    <a:pt x="2730500" y="4233"/>
                  </a:lnTo>
                  <a:lnTo>
                    <a:pt x="2256367" y="0"/>
                  </a:lnTo>
                  <a:lnTo>
                    <a:pt x="0" y="1075267"/>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10;&#10;Description automatically generated with medium confidence">
            <a:extLst>
              <a:ext uri="{FF2B5EF4-FFF2-40B4-BE49-F238E27FC236}">
                <a16:creationId xmlns:a16="http://schemas.microsoft.com/office/drawing/2014/main" id="{3C78463F-BD6B-447C-6C8A-1124F1724531}"/>
              </a:ext>
            </a:extLst>
          </p:cNvPr>
          <p:cNvPicPr>
            <a:picLocks noChangeAspect="1"/>
          </p:cNvPicPr>
          <p:nvPr/>
        </p:nvPicPr>
        <p:blipFill>
          <a:blip r:embed="rId3"/>
          <a:stretch>
            <a:fillRect/>
          </a:stretch>
        </p:blipFill>
        <p:spPr>
          <a:xfrm>
            <a:off x="8425381" y="1766187"/>
            <a:ext cx="3595653" cy="1797827"/>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BB09FF5B-AB63-2AA2-DFBA-BB09DFAFB846}"/>
              </a:ext>
            </a:extLst>
          </p:cNvPr>
          <p:cNvPicPr>
            <a:picLocks noChangeAspect="1"/>
          </p:cNvPicPr>
          <p:nvPr/>
        </p:nvPicPr>
        <p:blipFill>
          <a:blip r:embed="rId4"/>
          <a:stretch>
            <a:fillRect/>
          </a:stretch>
        </p:blipFill>
        <p:spPr>
          <a:xfrm>
            <a:off x="8337432" y="4223390"/>
            <a:ext cx="3595652" cy="1797827"/>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8AB78A1E-074D-3A73-4AA4-650C0F279339}"/>
              </a:ext>
            </a:extLst>
          </p:cNvPr>
          <p:cNvPicPr>
            <a:picLocks noChangeAspect="1"/>
          </p:cNvPicPr>
          <p:nvPr/>
        </p:nvPicPr>
        <p:blipFill>
          <a:blip r:embed="rId5"/>
          <a:stretch>
            <a:fillRect/>
          </a:stretch>
        </p:blipFill>
        <p:spPr>
          <a:xfrm>
            <a:off x="170966" y="4075340"/>
            <a:ext cx="3968618" cy="1984309"/>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7273A0CD-D60A-124E-DD30-51EEA34B0722}"/>
              </a:ext>
            </a:extLst>
          </p:cNvPr>
          <p:cNvPicPr>
            <a:picLocks noChangeAspect="1"/>
          </p:cNvPicPr>
          <p:nvPr/>
        </p:nvPicPr>
        <p:blipFill>
          <a:blip r:embed="rId6"/>
          <a:stretch>
            <a:fillRect/>
          </a:stretch>
        </p:blipFill>
        <p:spPr>
          <a:xfrm>
            <a:off x="170966" y="1659715"/>
            <a:ext cx="3968618" cy="1984309"/>
          </a:xfrm>
          <a:prstGeom prst="rect">
            <a:avLst/>
          </a:prstGeom>
        </p:spPr>
      </p:pic>
      <p:sp>
        <p:nvSpPr>
          <p:cNvPr id="11" name="Rectangle 10">
            <a:extLst>
              <a:ext uri="{FF2B5EF4-FFF2-40B4-BE49-F238E27FC236}">
                <a16:creationId xmlns:a16="http://schemas.microsoft.com/office/drawing/2014/main" id="{943DA80F-E8B7-7F4D-E7FC-3395FAC776CD}"/>
              </a:ext>
            </a:extLst>
          </p:cNvPr>
          <p:cNvSpPr/>
          <p:nvPr/>
        </p:nvSpPr>
        <p:spPr>
          <a:xfrm>
            <a:off x="250817" y="1008231"/>
            <a:ext cx="3710113" cy="5348119"/>
          </a:xfrm>
          <a:prstGeom prst="rect">
            <a:avLst/>
          </a:prstGeom>
          <a:noFill/>
          <a:ln w="381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6B29C17-1909-D35F-1D7E-0D83C45AD85D}"/>
              </a:ext>
            </a:extLst>
          </p:cNvPr>
          <p:cNvSpPr txBox="1"/>
          <p:nvPr/>
        </p:nvSpPr>
        <p:spPr>
          <a:xfrm>
            <a:off x="4244871" y="1017816"/>
            <a:ext cx="3710113" cy="523220"/>
          </a:xfrm>
          <a:prstGeom prst="rect">
            <a:avLst/>
          </a:prstGeom>
          <a:solidFill>
            <a:srgbClr val="A0522C"/>
          </a:solidFill>
          <a:ln>
            <a:solidFill>
              <a:srgbClr val="19186F"/>
            </a:solidFill>
          </a:ln>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Steepness-Uplift</a:t>
            </a:r>
          </a:p>
        </p:txBody>
      </p:sp>
      <p:sp>
        <p:nvSpPr>
          <p:cNvPr id="14" name="Rectangle 13">
            <a:extLst>
              <a:ext uri="{FF2B5EF4-FFF2-40B4-BE49-F238E27FC236}">
                <a16:creationId xmlns:a16="http://schemas.microsoft.com/office/drawing/2014/main" id="{4FAC7837-ABCC-2A13-1493-79BEDC323823}"/>
              </a:ext>
            </a:extLst>
          </p:cNvPr>
          <p:cNvSpPr/>
          <p:nvPr/>
        </p:nvSpPr>
        <p:spPr>
          <a:xfrm>
            <a:off x="4224523" y="1009125"/>
            <a:ext cx="3738070" cy="5348119"/>
          </a:xfrm>
          <a:prstGeom prst="rect">
            <a:avLst/>
          </a:prstGeom>
          <a:noFill/>
          <a:ln w="38100">
            <a:solidFill>
              <a:srgbClr val="DAA5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with low confidence">
            <a:extLst>
              <a:ext uri="{FF2B5EF4-FFF2-40B4-BE49-F238E27FC236}">
                <a16:creationId xmlns:a16="http://schemas.microsoft.com/office/drawing/2014/main" id="{165F5295-0261-2D7A-51D9-706AC6F5A0A9}"/>
              </a:ext>
            </a:extLst>
          </p:cNvPr>
          <p:cNvPicPr>
            <a:picLocks noChangeAspect="1"/>
          </p:cNvPicPr>
          <p:nvPr/>
        </p:nvPicPr>
        <p:blipFill>
          <a:blip r:embed="rId7"/>
          <a:stretch>
            <a:fillRect/>
          </a:stretch>
        </p:blipFill>
        <p:spPr>
          <a:xfrm>
            <a:off x="4139584" y="4075340"/>
            <a:ext cx="3968496" cy="1984248"/>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147262E5-811E-4CE8-3283-ED677CD15319}"/>
              </a:ext>
            </a:extLst>
          </p:cNvPr>
          <p:cNvPicPr>
            <a:picLocks noChangeAspect="1"/>
          </p:cNvPicPr>
          <p:nvPr/>
        </p:nvPicPr>
        <p:blipFill>
          <a:blip r:embed="rId8"/>
          <a:stretch>
            <a:fillRect/>
          </a:stretch>
        </p:blipFill>
        <p:spPr>
          <a:xfrm>
            <a:off x="4139584" y="1702435"/>
            <a:ext cx="3968496" cy="1984248"/>
          </a:xfrm>
          <a:prstGeom prst="rect">
            <a:avLst/>
          </a:prstGeom>
        </p:spPr>
      </p:pic>
    </p:spTree>
    <p:extLst>
      <p:ext uri="{BB962C8B-B14F-4D97-AF65-F5344CB8AC3E}">
        <p14:creationId xmlns:p14="http://schemas.microsoft.com/office/powerpoint/2010/main" val="3794792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FB88-6D3A-9195-49C8-332CD085B521}"/>
              </a:ext>
            </a:extLst>
          </p:cNvPr>
          <p:cNvSpPr>
            <a:spLocks noGrp="1"/>
          </p:cNvSpPr>
          <p:nvPr>
            <p:ph type="sldNum" sz="quarter" idx="12"/>
          </p:nvPr>
        </p:nvSpPr>
        <p:spPr/>
        <p:txBody>
          <a:bodyPr/>
          <a:lstStyle/>
          <a:p>
            <a:fld id="{D5C8E5E2-621D-6841-BEAF-85840233A6D0}" type="slidenum">
              <a:rPr lang="en-US" smtClean="0"/>
              <a:t>24</a:t>
            </a:fld>
            <a:endParaRPr lang="en-US"/>
          </a:p>
        </p:txBody>
      </p:sp>
      <p:sp>
        <p:nvSpPr>
          <p:cNvPr id="8" name="TextBox 7">
            <a:extLst>
              <a:ext uri="{FF2B5EF4-FFF2-40B4-BE49-F238E27FC236}">
                <a16:creationId xmlns:a16="http://schemas.microsoft.com/office/drawing/2014/main" id="{218492D1-25EB-DD49-16DF-AD67ECECF372}"/>
              </a:ext>
            </a:extLst>
          </p:cNvPr>
          <p:cNvSpPr txBox="1"/>
          <p:nvPr/>
        </p:nvSpPr>
        <p:spPr>
          <a:xfrm>
            <a:off x="279525" y="262951"/>
            <a:ext cx="11632949" cy="584775"/>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reproduces expected fluvial behavior…</a:t>
            </a:r>
          </a:p>
        </p:txBody>
      </p:sp>
      <p:sp>
        <p:nvSpPr>
          <p:cNvPr id="34" name="TextBox 33">
            <a:extLst>
              <a:ext uri="{FF2B5EF4-FFF2-40B4-BE49-F238E27FC236}">
                <a16:creationId xmlns:a16="http://schemas.microsoft.com/office/drawing/2014/main" id="{85A6C2B6-633C-277B-984E-15E7E2BAAEE8}"/>
              </a:ext>
            </a:extLst>
          </p:cNvPr>
          <p:cNvSpPr txBox="1"/>
          <p:nvPr/>
        </p:nvSpPr>
        <p:spPr>
          <a:xfrm>
            <a:off x="8350873" y="960685"/>
            <a:ext cx="3724122" cy="523220"/>
          </a:xfrm>
          <a:prstGeom prst="rect">
            <a:avLst/>
          </a:prstGeom>
          <a:solidFill>
            <a:srgbClr val="006400"/>
          </a:solidFill>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Width Relationships</a:t>
            </a:r>
          </a:p>
        </p:txBody>
      </p:sp>
      <p:grpSp>
        <p:nvGrpSpPr>
          <p:cNvPr id="48" name="Group 47">
            <a:extLst>
              <a:ext uri="{FF2B5EF4-FFF2-40B4-BE49-F238E27FC236}">
                <a16:creationId xmlns:a16="http://schemas.microsoft.com/office/drawing/2014/main" id="{8929168D-A55A-93ED-D99C-D75B84C4A570}"/>
              </a:ext>
            </a:extLst>
          </p:cNvPr>
          <p:cNvGrpSpPr/>
          <p:nvPr/>
        </p:nvGrpSpPr>
        <p:grpSpPr>
          <a:xfrm>
            <a:off x="8886953" y="1987826"/>
            <a:ext cx="2759242" cy="1343771"/>
            <a:chOff x="8886953" y="1987826"/>
            <a:chExt cx="2759242" cy="1343771"/>
          </a:xfrm>
        </p:grpSpPr>
        <p:sp>
          <p:nvSpPr>
            <p:cNvPr id="19" name="Rectangle 18">
              <a:extLst>
                <a:ext uri="{FF2B5EF4-FFF2-40B4-BE49-F238E27FC236}">
                  <a16:creationId xmlns:a16="http://schemas.microsoft.com/office/drawing/2014/main" id="{C5A3E175-59B4-DED7-491D-A6D696F1F356}"/>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FFDD534-130D-64BE-C862-B8AF9E14F57D}"/>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EFE9455-8920-B73C-C817-56BA4DD7D519}"/>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C8FF1E-726C-7134-CA07-037126674E17}"/>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02E52ADB-2F61-BBB8-8415-8F4D67199049}"/>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743BF5C-3542-34C3-A00C-C6F06CB3A331}"/>
              </a:ext>
            </a:extLst>
          </p:cNvPr>
          <p:cNvGrpSpPr/>
          <p:nvPr/>
        </p:nvGrpSpPr>
        <p:grpSpPr>
          <a:xfrm>
            <a:off x="8805333" y="4445496"/>
            <a:ext cx="2810932" cy="1369948"/>
            <a:chOff x="8805333" y="4445496"/>
            <a:chExt cx="2810932" cy="1369948"/>
          </a:xfrm>
        </p:grpSpPr>
        <p:sp>
          <p:nvSpPr>
            <p:cNvPr id="55" name="Rectangle 54">
              <a:extLst>
                <a:ext uri="{FF2B5EF4-FFF2-40B4-BE49-F238E27FC236}">
                  <a16:creationId xmlns:a16="http://schemas.microsoft.com/office/drawing/2014/main" id="{888168A9-945A-A458-0132-C9E26FFAE87F}"/>
                </a:ext>
              </a:extLst>
            </p:cNvPr>
            <p:cNvSpPr/>
            <p:nvPr/>
          </p:nvSpPr>
          <p:spPr>
            <a:xfrm>
              <a:off x="8816004" y="4458195"/>
              <a:ext cx="2800261" cy="135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FC88EE0E-2ECF-B67A-1D19-9E8A689F6691}"/>
                </a:ext>
              </a:extLst>
            </p:cNvPr>
            <p:cNvCxnSpPr>
              <a:cxnSpLocks/>
            </p:cNvCxnSpPr>
            <p:nvPr/>
          </p:nvCxnSpPr>
          <p:spPr>
            <a:xfrm flipV="1">
              <a:off x="8816004" y="4458195"/>
              <a:ext cx="2503929" cy="1189072"/>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DC6F27-9204-D896-D9CA-CFBF107838E4}"/>
                </a:ext>
              </a:extLst>
            </p:cNvPr>
            <p:cNvCxnSpPr>
              <a:cxnSpLocks/>
            </p:cNvCxnSpPr>
            <p:nvPr/>
          </p:nvCxnSpPr>
          <p:spPr>
            <a:xfrm flipV="1">
              <a:off x="8816003" y="4483593"/>
              <a:ext cx="2681583" cy="1295092"/>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1B60EE-C149-D96F-20A1-1F749A497A91}"/>
                </a:ext>
              </a:extLst>
            </p:cNvPr>
            <p:cNvCxnSpPr>
              <a:cxnSpLocks/>
            </p:cNvCxnSpPr>
            <p:nvPr/>
          </p:nvCxnSpPr>
          <p:spPr>
            <a:xfrm flipV="1">
              <a:off x="8816002" y="4445496"/>
              <a:ext cx="2266865" cy="1078980"/>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66" name="Freeform 65">
              <a:extLst>
                <a:ext uri="{FF2B5EF4-FFF2-40B4-BE49-F238E27FC236}">
                  <a16:creationId xmlns:a16="http://schemas.microsoft.com/office/drawing/2014/main" id="{B8B1BA02-4AC7-13AC-2655-431E21EB7470}"/>
                </a:ext>
              </a:extLst>
            </p:cNvPr>
            <p:cNvSpPr/>
            <p:nvPr/>
          </p:nvSpPr>
          <p:spPr>
            <a:xfrm>
              <a:off x="8805333" y="4457700"/>
              <a:ext cx="2730500" cy="1325033"/>
            </a:xfrm>
            <a:custGeom>
              <a:avLst/>
              <a:gdLst>
                <a:gd name="connsiteX0" fmla="*/ 0 w 2730500"/>
                <a:gd name="connsiteY0" fmla="*/ 1075267 h 1325033"/>
                <a:gd name="connsiteX1" fmla="*/ 0 w 2730500"/>
                <a:gd name="connsiteY1" fmla="*/ 1325033 h 1325033"/>
                <a:gd name="connsiteX2" fmla="*/ 2730500 w 2730500"/>
                <a:gd name="connsiteY2" fmla="*/ 4233 h 1325033"/>
                <a:gd name="connsiteX3" fmla="*/ 2256367 w 2730500"/>
                <a:gd name="connsiteY3" fmla="*/ 0 h 1325033"/>
                <a:gd name="connsiteX4" fmla="*/ 0 w 2730500"/>
                <a:gd name="connsiteY4" fmla="*/ 1075267 h 132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500" h="1325033">
                  <a:moveTo>
                    <a:pt x="0" y="1075267"/>
                  </a:moveTo>
                  <a:lnTo>
                    <a:pt x="0" y="1325033"/>
                  </a:lnTo>
                  <a:lnTo>
                    <a:pt x="2730500" y="4233"/>
                  </a:lnTo>
                  <a:lnTo>
                    <a:pt x="2256367" y="0"/>
                  </a:lnTo>
                  <a:lnTo>
                    <a:pt x="0" y="1075267"/>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C6B29C17-1909-D35F-1D7E-0D83C45AD85D}"/>
              </a:ext>
            </a:extLst>
          </p:cNvPr>
          <p:cNvSpPr txBox="1"/>
          <p:nvPr/>
        </p:nvSpPr>
        <p:spPr>
          <a:xfrm>
            <a:off x="4234697" y="1017816"/>
            <a:ext cx="3717722" cy="523220"/>
          </a:xfrm>
          <a:prstGeom prst="rect">
            <a:avLst/>
          </a:prstGeom>
          <a:solidFill>
            <a:srgbClr val="A0522C"/>
          </a:solidFill>
          <a:ln>
            <a:solidFill>
              <a:srgbClr val="19186F"/>
            </a:solidFill>
          </a:ln>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Steepness-Uplift</a:t>
            </a:r>
          </a:p>
        </p:txBody>
      </p:sp>
      <p:sp>
        <p:nvSpPr>
          <p:cNvPr id="14" name="Rectangle 13">
            <a:extLst>
              <a:ext uri="{FF2B5EF4-FFF2-40B4-BE49-F238E27FC236}">
                <a16:creationId xmlns:a16="http://schemas.microsoft.com/office/drawing/2014/main" id="{4FAC7837-ABCC-2A13-1493-79BEDC323823}"/>
              </a:ext>
            </a:extLst>
          </p:cNvPr>
          <p:cNvSpPr/>
          <p:nvPr/>
        </p:nvSpPr>
        <p:spPr>
          <a:xfrm>
            <a:off x="4224523" y="1009125"/>
            <a:ext cx="3738070" cy="5348119"/>
          </a:xfrm>
          <a:prstGeom prst="rect">
            <a:avLst/>
          </a:prstGeom>
          <a:noFill/>
          <a:ln w="38100">
            <a:solidFill>
              <a:srgbClr val="DAA5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with low confidence">
            <a:extLst>
              <a:ext uri="{FF2B5EF4-FFF2-40B4-BE49-F238E27FC236}">
                <a16:creationId xmlns:a16="http://schemas.microsoft.com/office/drawing/2014/main" id="{165F5295-0261-2D7A-51D9-706AC6F5A0A9}"/>
              </a:ext>
            </a:extLst>
          </p:cNvPr>
          <p:cNvPicPr>
            <a:picLocks noChangeAspect="1"/>
          </p:cNvPicPr>
          <p:nvPr/>
        </p:nvPicPr>
        <p:blipFill>
          <a:blip r:embed="rId3"/>
          <a:stretch>
            <a:fillRect/>
          </a:stretch>
        </p:blipFill>
        <p:spPr>
          <a:xfrm>
            <a:off x="4139584" y="4075340"/>
            <a:ext cx="3968496" cy="1984248"/>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147262E5-811E-4CE8-3283-ED677CD15319}"/>
              </a:ext>
            </a:extLst>
          </p:cNvPr>
          <p:cNvPicPr>
            <a:picLocks noChangeAspect="1"/>
          </p:cNvPicPr>
          <p:nvPr/>
        </p:nvPicPr>
        <p:blipFill>
          <a:blip r:embed="rId4"/>
          <a:stretch>
            <a:fillRect/>
          </a:stretch>
        </p:blipFill>
        <p:spPr>
          <a:xfrm>
            <a:off x="4139584" y="1702435"/>
            <a:ext cx="3968496" cy="1984248"/>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ECAFE7A2-1E37-9B76-FC60-63647F2F26AA}"/>
              </a:ext>
            </a:extLst>
          </p:cNvPr>
          <p:cNvPicPr>
            <a:picLocks noChangeAspect="1"/>
          </p:cNvPicPr>
          <p:nvPr/>
        </p:nvPicPr>
        <p:blipFill>
          <a:blip r:embed="rId5"/>
          <a:stretch>
            <a:fillRect/>
          </a:stretch>
        </p:blipFill>
        <p:spPr>
          <a:xfrm>
            <a:off x="279525" y="933958"/>
            <a:ext cx="3962029" cy="5422392"/>
          </a:xfrm>
          <a:prstGeom prst="rect">
            <a:avLst/>
          </a:prstGeom>
        </p:spPr>
      </p:pic>
    </p:spTree>
    <p:extLst>
      <p:ext uri="{BB962C8B-B14F-4D97-AF65-F5344CB8AC3E}">
        <p14:creationId xmlns:p14="http://schemas.microsoft.com/office/powerpoint/2010/main" val="2990829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643A55BC-8355-864B-21AE-C2ADDAC3A218}"/>
              </a:ext>
            </a:extLst>
          </p:cNvPr>
          <p:cNvGrpSpPr/>
          <p:nvPr/>
        </p:nvGrpSpPr>
        <p:grpSpPr>
          <a:xfrm>
            <a:off x="8774852" y="4253557"/>
            <a:ext cx="3057335" cy="1447587"/>
            <a:chOff x="8805333" y="4445496"/>
            <a:chExt cx="2810932" cy="1369948"/>
          </a:xfrm>
        </p:grpSpPr>
        <p:sp>
          <p:nvSpPr>
            <p:cNvPr id="22" name="Rectangle 21">
              <a:extLst>
                <a:ext uri="{FF2B5EF4-FFF2-40B4-BE49-F238E27FC236}">
                  <a16:creationId xmlns:a16="http://schemas.microsoft.com/office/drawing/2014/main" id="{FACC8C40-E3C8-98A6-9885-90D06C20287A}"/>
                </a:ext>
              </a:extLst>
            </p:cNvPr>
            <p:cNvSpPr/>
            <p:nvPr/>
          </p:nvSpPr>
          <p:spPr>
            <a:xfrm>
              <a:off x="8816004" y="4458195"/>
              <a:ext cx="2800261" cy="135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286BB3C-492C-B1E9-2AB7-5F1394FF2739}"/>
                </a:ext>
              </a:extLst>
            </p:cNvPr>
            <p:cNvCxnSpPr>
              <a:cxnSpLocks/>
            </p:cNvCxnSpPr>
            <p:nvPr/>
          </p:nvCxnSpPr>
          <p:spPr>
            <a:xfrm flipV="1">
              <a:off x="8816004" y="4458195"/>
              <a:ext cx="2503929" cy="1189072"/>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FE4C7D-8B80-6B3F-847A-DEBC61866FBA}"/>
                </a:ext>
              </a:extLst>
            </p:cNvPr>
            <p:cNvCxnSpPr>
              <a:cxnSpLocks/>
            </p:cNvCxnSpPr>
            <p:nvPr/>
          </p:nvCxnSpPr>
          <p:spPr>
            <a:xfrm flipV="1">
              <a:off x="8816003" y="4483593"/>
              <a:ext cx="2681583" cy="1295092"/>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7DCC8D-4969-CAF1-DE41-2A27D2C4FDC6}"/>
                </a:ext>
              </a:extLst>
            </p:cNvPr>
            <p:cNvCxnSpPr>
              <a:cxnSpLocks/>
            </p:cNvCxnSpPr>
            <p:nvPr/>
          </p:nvCxnSpPr>
          <p:spPr>
            <a:xfrm flipV="1">
              <a:off x="8816002" y="4445496"/>
              <a:ext cx="2266865" cy="1078980"/>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26" name="Freeform 25">
              <a:extLst>
                <a:ext uri="{FF2B5EF4-FFF2-40B4-BE49-F238E27FC236}">
                  <a16:creationId xmlns:a16="http://schemas.microsoft.com/office/drawing/2014/main" id="{B491B222-DDDC-3FAD-35AD-486190F1A18C}"/>
                </a:ext>
              </a:extLst>
            </p:cNvPr>
            <p:cNvSpPr/>
            <p:nvPr/>
          </p:nvSpPr>
          <p:spPr>
            <a:xfrm>
              <a:off x="8805333" y="4457700"/>
              <a:ext cx="2730500" cy="1325033"/>
            </a:xfrm>
            <a:custGeom>
              <a:avLst/>
              <a:gdLst>
                <a:gd name="connsiteX0" fmla="*/ 0 w 2730500"/>
                <a:gd name="connsiteY0" fmla="*/ 1075267 h 1325033"/>
                <a:gd name="connsiteX1" fmla="*/ 0 w 2730500"/>
                <a:gd name="connsiteY1" fmla="*/ 1325033 h 1325033"/>
                <a:gd name="connsiteX2" fmla="*/ 2730500 w 2730500"/>
                <a:gd name="connsiteY2" fmla="*/ 4233 h 1325033"/>
                <a:gd name="connsiteX3" fmla="*/ 2256367 w 2730500"/>
                <a:gd name="connsiteY3" fmla="*/ 0 h 1325033"/>
                <a:gd name="connsiteX4" fmla="*/ 0 w 2730500"/>
                <a:gd name="connsiteY4" fmla="*/ 1075267 h 132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500" h="1325033">
                  <a:moveTo>
                    <a:pt x="0" y="1075267"/>
                  </a:moveTo>
                  <a:lnTo>
                    <a:pt x="0" y="1325033"/>
                  </a:lnTo>
                  <a:lnTo>
                    <a:pt x="2730500" y="4233"/>
                  </a:lnTo>
                  <a:lnTo>
                    <a:pt x="2256367" y="0"/>
                  </a:lnTo>
                  <a:lnTo>
                    <a:pt x="0" y="1075267"/>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3110395-571D-C5C8-0914-F3EADFF3318B}"/>
              </a:ext>
            </a:extLst>
          </p:cNvPr>
          <p:cNvGrpSpPr/>
          <p:nvPr/>
        </p:nvGrpSpPr>
        <p:grpSpPr>
          <a:xfrm>
            <a:off x="8780272" y="1898352"/>
            <a:ext cx="3053587" cy="1456106"/>
            <a:chOff x="8886953" y="1987826"/>
            <a:chExt cx="2759242" cy="1343771"/>
          </a:xfrm>
        </p:grpSpPr>
        <p:sp>
          <p:nvSpPr>
            <p:cNvPr id="15" name="Rectangle 14">
              <a:extLst>
                <a:ext uri="{FF2B5EF4-FFF2-40B4-BE49-F238E27FC236}">
                  <a16:creationId xmlns:a16="http://schemas.microsoft.com/office/drawing/2014/main" id="{54F147EB-D9A4-3598-5F0C-0ADFB93519D1}"/>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7DD47FF-F7AC-B94F-9AA1-600DD7800AB1}"/>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0D4625-715B-0867-5FFA-CD9ABE2C4C53}"/>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2BFBA9-8C3D-E682-4AE1-E57038F989A9}"/>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20" name="Freeform 19">
              <a:extLst>
                <a:ext uri="{FF2B5EF4-FFF2-40B4-BE49-F238E27FC236}">
                  <a16:creationId xmlns:a16="http://schemas.microsoft.com/office/drawing/2014/main" id="{F9397B7F-0868-AD96-EDE3-7686CDC948B4}"/>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7901FB88-6D3A-9195-49C8-332CD085B521}"/>
              </a:ext>
            </a:extLst>
          </p:cNvPr>
          <p:cNvSpPr>
            <a:spLocks noGrp="1"/>
          </p:cNvSpPr>
          <p:nvPr>
            <p:ph type="sldNum" sz="quarter" idx="12"/>
          </p:nvPr>
        </p:nvSpPr>
        <p:spPr/>
        <p:txBody>
          <a:bodyPr/>
          <a:lstStyle/>
          <a:p>
            <a:fld id="{D5C8E5E2-621D-6841-BEAF-85840233A6D0}" type="slidenum">
              <a:rPr lang="en-US" smtClean="0"/>
              <a:t>25</a:t>
            </a:fld>
            <a:endParaRPr lang="en-US"/>
          </a:p>
        </p:txBody>
      </p:sp>
      <p:sp>
        <p:nvSpPr>
          <p:cNvPr id="8" name="TextBox 7">
            <a:extLst>
              <a:ext uri="{FF2B5EF4-FFF2-40B4-BE49-F238E27FC236}">
                <a16:creationId xmlns:a16="http://schemas.microsoft.com/office/drawing/2014/main" id="{218492D1-25EB-DD49-16DF-AD67ECECF372}"/>
              </a:ext>
            </a:extLst>
          </p:cNvPr>
          <p:cNvSpPr txBox="1"/>
          <p:nvPr/>
        </p:nvSpPr>
        <p:spPr>
          <a:xfrm>
            <a:off x="279525" y="262951"/>
            <a:ext cx="11632949" cy="584775"/>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reproduces expected fluvial behavior…</a:t>
            </a:r>
          </a:p>
        </p:txBody>
      </p:sp>
      <p:pic>
        <p:nvPicPr>
          <p:cNvPr id="12" name="Picture 11" descr="Graphical user interface, application&#10;&#10;Description automatically generated">
            <a:extLst>
              <a:ext uri="{FF2B5EF4-FFF2-40B4-BE49-F238E27FC236}">
                <a16:creationId xmlns:a16="http://schemas.microsoft.com/office/drawing/2014/main" id="{759D00C5-3C19-E04B-9685-CCA395A6D875}"/>
              </a:ext>
            </a:extLst>
          </p:cNvPr>
          <p:cNvPicPr>
            <a:picLocks noChangeAspect="1"/>
          </p:cNvPicPr>
          <p:nvPr/>
        </p:nvPicPr>
        <p:blipFill>
          <a:blip r:embed="rId3"/>
          <a:stretch>
            <a:fillRect/>
          </a:stretch>
        </p:blipFill>
        <p:spPr>
          <a:xfrm>
            <a:off x="279525" y="933958"/>
            <a:ext cx="3962029" cy="5422392"/>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CA63C9B7-4B58-205A-B371-063988C5211D}"/>
              </a:ext>
            </a:extLst>
          </p:cNvPr>
          <p:cNvPicPr>
            <a:picLocks noChangeAspect="1"/>
          </p:cNvPicPr>
          <p:nvPr/>
        </p:nvPicPr>
        <p:blipFill>
          <a:blip r:embed="rId4"/>
          <a:stretch>
            <a:fillRect/>
          </a:stretch>
        </p:blipFill>
        <p:spPr>
          <a:xfrm>
            <a:off x="4241554" y="946150"/>
            <a:ext cx="3962400" cy="5410200"/>
          </a:xfrm>
          <a:prstGeom prst="rect">
            <a:avLst/>
          </a:prstGeom>
        </p:spPr>
      </p:pic>
      <p:sp>
        <p:nvSpPr>
          <p:cNvPr id="2" name="TextBox 1">
            <a:extLst>
              <a:ext uri="{FF2B5EF4-FFF2-40B4-BE49-F238E27FC236}">
                <a16:creationId xmlns:a16="http://schemas.microsoft.com/office/drawing/2014/main" id="{A70C1F9A-7B1D-369F-3E04-1F60369BADB0}"/>
              </a:ext>
            </a:extLst>
          </p:cNvPr>
          <p:cNvSpPr txBox="1"/>
          <p:nvPr/>
        </p:nvSpPr>
        <p:spPr>
          <a:xfrm>
            <a:off x="8364595" y="1010815"/>
            <a:ext cx="3669753" cy="523220"/>
          </a:xfrm>
          <a:prstGeom prst="rect">
            <a:avLst/>
          </a:prstGeom>
          <a:solidFill>
            <a:srgbClr val="006400"/>
          </a:solidFill>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Discharge Relationship</a:t>
            </a:r>
          </a:p>
        </p:txBody>
      </p:sp>
      <p:sp>
        <p:nvSpPr>
          <p:cNvPr id="3" name="Rectangle 2">
            <a:extLst>
              <a:ext uri="{FF2B5EF4-FFF2-40B4-BE49-F238E27FC236}">
                <a16:creationId xmlns:a16="http://schemas.microsoft.com/office/drawing/2014/main" id="{781D5504-523B-1089-25F5-BD07B8F452F9}"/>
              </a:ext>
            </a:extLst>
          </p:cNvPr>
          <p:cNvSpPr/>
          <p:nvPr/>
        </p:nvSpPr>
        <p:spPr>
          <a:xfrm>
            <a:off x="8344146" y="1009125"/>
            <a:ext cx="3690202" cy="5348119"/>
          </a:xfrm>
          <a:prstGeom prst="rect">
            <a:avLst/>
          </a:prstGeom>
          <a:noFill/>
          <a:ln w="38100">
            <a:solidFill>
              <a:srgbClr val="4D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D457B6D-3AFE-A186-920A-C06DDE58C806}"/>
              </a:ext>
            </a:extLst>
          </p:cNvPr>
          <p:cNvSpPr txBox="1"/>
          <p:nvPr/>
        </p:nvSpPr>
        <p:spPr>
          <a:xfrm>
            <a:off x="9942209" y="6137158"/>
            <a:ext cx="2135681" cy="246221"/>
          </a:xfrm>
          <a:prstGeom prst="rect">
            <a:avLst/>
          </a:prstGeom>
          <a:noFill/>
        </p:spPr>
        <p:txBody>
          <a:bodyPr wrap="square" rtlCol="0">
            <a:spAutoFit/>
          </a:bodyPr>
          <a:lstStyle/>
          <a:p>
            <a:pPr algn="r"/>
            <a:r>
              <a:rPr lang="en-US" sz="1000" dirty="0"/>
              <a:t>Modified from Phillips et al., 2022</a:t>
            </a:r>
          </a:p>
        </p:txBody>
      </p:sp>
      <p:sp>
        <p:nvSpPr>
          <p:cNvPr id="11" name="TextBox 10">
            <a:extLst>
              <a:ext uri="{FF2B5EF4-FFF2-40B4-BE49-F238E27FC236}">
                <a16:creationId xmlns:a16="http://schemas.microsoft.com/office/drawing/2014/main" id="{64EA7EBB-A858-AA9C-4CD5-C12CC4052805}"/>
              </a:ext>
            </a:extLst>
          </p:cNvPr>
          <p:cNvSpPr txBox="1"/>
          <p:nvPr/>
        </p:nvSpPr>
        <p:spPr>
          <a:xfrm>
            <a:off x="9262533" y="3482426"/>
            <a:ext cx="2446867" cy="246221"/>
          </a:xfrm>
          <a:prstGeom prst="rect">
            <a:avLst/>
          </a:prstGeom>
          <a:solidFill>
            <a:schemeClr val="bg1"/>
          </a:solidFill>
        </p:spPr>
        <p:txBody>
          <a:bodyPr wrap="square" rtlCol="0">
            <a:spAutoFit/>
          </a:bodyPr>
          <a:lstStyle/>
          <a:p>
            <a:r>
              <a:rPr lang="en-US" sz="1000" dirty="0"/>
              <a:t>Dimensionless discharge (</a:t>
            </a:r>
            <a:r>
              <a:rPr lang="en-US" sz="1000" i="1" dirty="0"/>
              <a:t>Q/√(gD</a:t>
            </a:r>
            <a:r>
              <a:rPr lang="en-US" sz="1000" i="1" baseline="-25000" dirty="0"/>
              <a:t>50</a:t>
            </a:r>
            <a:r>
              <a:rPr lang="en-US" sz="1000" i="1" baseline="30000" dirty="0"/>
              <a:t>5</a:t>
            </a:r>
            <a:r>
              <a:rPr lang="en-US" sz="1000" i="1" dirty="0"/>
              <a:t>))</a:t>
            </a:r>
          </a:p>
        </p:txBody>
      </p:sp>
      <p:pic>
        <p:nvPicPr>
          <p:cNvPr id="28" name="Picture 27" descr="A screenshot of a computer&#10;&#10;Description automatically generated with medium confidence">
            <a:extLst>
              <a:ext uri="{FF2B5EF4-FFF2-40B4-BE49-F238E27FC236}">
                <a16:creationId xmlns:a16="http://schemas.microsoft.com/office/drawing/2014/main" id="{38E5A3DB-80D0-0A45-51AB-71D470546FFA}"/>
              </a:ext>
            </a:extLst>
          </p:cNvPr>
          <p:cNvPicPr>
            <a:picLocks noChangeAspect="1"/>
          </p:cNvPicPr>
          <p:nvPr/>
        </p:nvPicPr>
        <p:blipFill>
          <a:blip r:embed="rId5"/>
          <a:stretch>
            <a:fillRect/>
          </a:stretch>
        </p:blipFill>
        <p:spPr>
          <a:xfrm>
            <a:off x="8274971" y="4008249"/>
            <a:ext cx="3968498" cy="1984249"/>
          </a:xfrm>
          <a:prstGeom prst="rect">
            <a:avLst/>
          </a:prstGeom>
        </p:spPr>
      </p:pic>
      <p:sp>
        <p:nvSpPr>
          <p:cNvPr id="13" name="TextBox 12">
            <a:extLst>
              <a:ext uri="{FF2B5EF4-FFF2-40B4-BE49-F238E27FC236}">
                <a16:creationId xmlns:a16="http://schemas.microsoft.com/office/drawing/2014/main" id="{CD64FB85-1A25-4501-FEF8-7450057426E6}"/>
              </a:ext>
            </a:extLst>
          </p:cNvPr>
          <p:cNvSpPr txBox="1"/>
          <p:nvPr/>
        </p:nvSpPr>
        <p:spPr>
          <a:xfrm>
            <a:off x="9262532" y="5869008"/>
            <a:ext cx="2446867" cy="246221"/>
          </a:xfrm>
          <a:prstGeom prst="rect">
            <a:avLst/>
          </a:prstGeom>
          <a:solidFill>
            <a:schemeClr val="bg1"/>
          </a:solidFill>
        </p:spPr>
        <p:txBody>
          <a:bodyPr wrap="square" rtlCol="0">
            <a:spAutoFit/>
          </a:bodyPr>
          <a:lstStyle/>
          <a:p>
            <a:r>
              <a:rPr lang="en-US" sz="1000" dirty="0"/>
              <a:t>Dimensionless discharge (</a:t>
            </a:r>
            <a:r>
              <a:rPr lang="en-US" sz="1000" i="1" dirty="0"/>
              <a:t>Q/√(gD</a:t>
            </a:r>
            <a:r>
              <a:rPr lang="en-US" sz="1000" i="1" baseline="-25000" dirty="0"/>
              <a:t>50</a:t>
            </a:r>
            <a:r>
              <a:rPr lang="en-US" sz="1000" i="1" baseline="30000" dirty="0"/>
              <a:t>5</a:t>
            </a:r>
            <a:r>
              <a:rPr lang="en-US" sz="1000" i="1" dirty="0"/>
              <a:t>))</a:t>
            </a:r>
          </a:p>
        </p:txBody>
      </p:sp>
    </p:spTree>
    <p:extLst>
      <p:ext uri="{BB962C8B-B14F-4D97-AF65-F5344CB8AC3E}">
        <p14:creationId xmlns:p14="http://schemas.microsoft.com/office/powerpoint/2010/main" val="403546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8FFF88-9FB9-492A-8B3A-E3F417E1712A}"/>
              </a:ext>
            </a:extLst>
          </p:cNvPr>
          <p:cNvSpPr>
            <a:spLocks noGrp="1"/>
          </p:cNvSpPr>
          <p:nvPr>
            <p:ph type="sldNum" sz="quarter" idx="12"/>
          </p:nvPr>
        </p:nvSpPr>
        <p:spPr/>
        <p:txBody>
          <a:bodyPr/>
          <a:lstStyle/>
          <a:p>
            <a:fld id="{D5C8E5E2-621D-6841-BEAF-85840233A6D0}" type="slidenum">
              <a:rPr lang="en-US" smtClean="0"/>
              <a:t>26</a:t>
            </a:fld>
            <a:endParaRPr lang="en-US"/>
          </a:p>
        </p:txBody>
      </p:sp>
      <p:pic>
        <p:nvPicPr>
          <p:cNvPr id="20" name="Picture 19" descr="A high angle view of a mountain&#10;&#10;Description automatically generated with low confidence">
            <a:extLst>
              <a:ext uri="{FF2B5EF4-FFF2-40B4-BE49-F238E27FC236}">
                <a16:creationId xmlns:a16="http://schemas.microsoft.com/office/drawing/2014/main" id="{6EC9AC7A-9BE6-2C70-0355-CFD79CF368C0}"/>
              </a:ext>
            </a:extLst>
          </p:cNvPr>
          <p:cNvPicPr>
            <a:picLocks noChangeAspect="1"/>
          </p:cNvPicPr>
          <p:nvPr/>
        </p:nvPicPr>
        <p:blipFill>
          <a:blip r:embed="rId2"/>
          <a:stretch>
            <a:fillRect/>
          </a:stretch>
        </p:blipFill>
        <p:spPr>
          <a:xfrm>
            <a:off x="7998106" y="0"/>
            <a:ext cx="4193894" cy="6880829"/>
          </a:xfrm>
          <a:prstGeom prst="rect">
            <a:avLst/>
          </a:prstGeom>
        </p:spPr>
      </p:pic>
      <p:sp>
        <p:nvSpPr>
          <p:cNvPr id="21" name="Oval 20">
            <a:extLst>
              <a:ext uri="{FF2B5EF4-FFF2-40B4-BE49-F238E27FC236}">
                <a16:creationId xmlns:a16="http://schemas.microsoft.com/office/drawing/2014/main" id="{26D116BD-AFF2-8208-8CE0-BA24A44CD9DA}"/>
              </a:ext>
            </a:extLst>
          </p:cNvPr>
          <p:cNvSpPr/>
          <p:nvPr/>
        </p:nvSpPr>
        <p:spPr>
          <a:xfrm>
            <a:off x="7998106" y="428303"/>
            <a:ext cx="2847372" cy="2673752"/>
          </a:xfrm>
          <a:prstGeom prst="ellipse">
            <a:avLst/>
          </a:prstGeom>
          <a:noFill/>
          <a:ln w="38100">
            <a:solidFill>
              <a:srgbClr val="1F2D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7037C45-AFA0-8B31-E003-316A3BE962F6}"/>
              </a:ext>
            </a:extLst>
          </p:cNvPr>
          <p:cNvGrpSpPr/>
          <p:nvPr/>
        </p:nvGrpSpPr>
        <p:grpSpPr>
          <a:xfrm>
            <a:off x="8576142" y="2921846"/>
            <a:ext cx="3037821" cy="3275150"/>
            <a:chOff x="5941673" y="774446"/>
            <a:chExt cx="4838218" cy="5216204"/>
          </a:xfrm>
        </p:grpSpPr>
        <p:grpSp>
          <p:nvGrpSpPr>
            <p:cNvPr id="5" name="Group 4">
              <a:extLst>
                <a:ext uri="{FF2B5EF4-FFF2-40B4-BE49-F238E27FC236}">
                  <a16:creationId xmlns:a16="http://schemas.microsoft.com/office/drawing/2014/main" id="{A10566A3-2534-B46B-D841-48E77B2C02F7}"/>
                </a:ext>
              </a:extLst>
            </p:cNvPr>
            <p:cNvGrpSpPr/>
            <p:nvPr/>
          </p:nvGrpSpPr>
          <p:grpSpPr>
            <a:xfrm>
              <a:off x="5941673" y="774446"/>
              <a:ext cx="4838218" cy="5216204"/>
              <a:chOff x="5941673" y="774446"/>
              <a:chExt cx="4838218" cy="5216204"/>
            </a:xfrm>
          </p:grpSpPr>
          <p:pic>
            <p:nvPicPr>
              <p:cNvPr id="7" name="Picture 6" descr="Map&#10;&#10;Description automatically generated">
                <a:extLst>
                  <a:ext uri="{FF2B5EF4-FFF2-40B4-BE49-F238E27FC236}">
                    <a16:creationId xmlns:a16="http://schemas.microsoft.com/office/drawing/2014/main" id="{CE094F77-4E3B-3CE8-3938-C37B5E801016}"/>
                  </a:ext>
                </a:extLst>
              </p:cNvPr>
              <p:cNvPicPr>
                <a:picLocks noChangeAspect="1"/>
              </p:cNvPicPr>
              <p:nvPr/>
            </p:nvPicPr>
            <p:blipFill rotWithShape="1">
              <a:blip r:embed="rId3"/>
              <a:srcRect l="46167" t="5907" r="18368" b="47511"/>
              <a:stretch/>
            </p:blipFill>
            <p:spPr>
              <a:xfrm>
                <a:off x="5941673" y="774446"/>
                <a:ext cx="4838218" cy="5216204"/>
              </a:xfrm>
              <a:prstGeom prst="rect">
                <a:avLst/>
              </a:prstGeom>
            </p:spPr>
          </p:pic>
          <p:sp>
            <p:nvSpPr>
              <p:cNvPr id="8" name="Rectangle 7">
                <a:extLst>
                  <a:ext uri="{FF2B5EF4-FFF2-40B4-BE49-F238E27FC236}">
                    <a16:creationId xmlns:a16="http://schemas.microsoft.com/office/drawing/2014/main" id="{5A4DEA38-3C52-719C-D268-6833B79963A1}"/>
                  </a:ext>
                </a:extLst>
              </p:cNvPr>
              <p:cNvSpPr/>
              <p:nvPr/>
            </p:nvSpPr>
            <p:spPr>
              <a:xfrm>
                <a:off x="5941673" y="774446"/>
                <a:ext cx="4838218" cy="5216204"/>
              </a:xfrm>
              <a:prstGeom prst="rect">
                <a:avLst/>
              </a:prstGeom>
              <a:noFill/>
              <a:ln w="38100">
                <a:solidFill>
                  <a:srgbClr val="1918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5-Point Star 5">
              <a:extLst>
                <a:ext uri="{FF2B5EF4-FFF2-40B4-BE49-F238E27FC236}">
                  <a16:creationId xmlns:a16="http://schemas.microsoft.com/office/drawing/2014/main" id="{F740A552-69EA-524A-52C0-284956CDF04A}"/>
                </a:ext>
              </a:extLst>
            </p:cNvPr>
            <p:cNvSpPr/>
            <p:nvPr/>
          </p:nvSpPr>
          <p:spPr>
            <a:xfrm>
              <a:off x="6829447" y="2570981"/>
              <a:ext cx="323770" cy="323773"/>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1BC1D494-7D8F-10A4-F060-BB02187AA2F3}"/>
              </a:ext>
            </a:extLst>
          </p:cNvPr>
          <p:cNvSpPr txBox="1"/>
          <p:nvPr/>
        </p:nvSpPr>
        <p:spPr>
          <a:xfrm>
            <a:off x="279525" y="260199"/>
            <a:ext cx="7492875" cy="584775"/>
          </a:xfrm>
          <a:prstGeom prst="rect">
            <a:avLst/>
          </a:prstGeom>
          <a:noFill/>
        </p:spPr>
        <p:txBody>
          <a:bodyPr wrap="square" rtlCol="0">
            <a:spAutoFit/>
          </a:bodyPr>
          <a:lstStyle/>
          <a:p>
            <a:r>
              <a:rPr lang="en-US" sz="3200" b="1" dirty="0">
                <a:solidFill>
                  <a:srgbClr val="1F2D49"/>
                </a:solidFill>
                <a:latin typeface="MuktaMahee Regular" panose="020B0000000000000000" pitchFamily="34" charset="77"/>
                <a:cs typeface="MuktaMahee Regular" panose="020B0000000000000000" pitchFamily="34" charset="77"/>
              </a:rPr>
              <a:t>We have big plans for our model!</a:t>
            </a:r>
          </a:p>
        </p:txBody>
      </p:sp>
      <p:sp>
        <p:nvSpPr>
          <p:cNvPr id="10" name="TextBox 9">
            <a:extLst>
              <a:ext uri="{FF2B5EF4-FFF2-40B4-BE49-F238E27FC236}">
                <a16:creationId xmlns:a16="http://schemas.microsoft.com/office/drawing/2014/main" id="{F4CD3198-D094-1FE3-105B-1655FDDF1DCC}"/>
              </a:ext>
            </a:extLst>
          </p:cNvPr>
          <p:cNvSpPr txBox="1"/>
          <p:nvPr/>
        </p:nvSpPr>
        <p:spPr>
          <a:xfrm>
            <a:off x="389684" y="1072215"/>
            <a:ext cx="2535130" cy="1938992"/>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Investigating consequences of landslide-derived sediment in channels</a:t>
            </a:r>
          </a:p>
        </p:txBody>
      </p:sp>
      <p:sp>
        <p:nvSpPr>
          <p:cNvPr id="11" name="TextBox 10">
            <a:extLst>
              <a:ext uri="{FF2B5EF4-FFF2-40B4-BE49-F238E27FC236}">
                <a16:creationId xmlns:a16="http://schemas.microsoft.com/office/drawing/2014/main" id="{5438FE92-EC62-D1BE-9E35-AC3B46643D27}"/>
              </a:ext>
            </a:extLst>
          </p:cNvPr>
          <p:cNvSpPr txBox="1"/>
          <p:nvPr/>
        </p:nvSpPr>
        <p:spPr>
          <a:xfrm>
            <a:off x="389684" y="3359092"/>
            <a:ext cx="2535130" cy="1200329"/>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Implementing a 2D version in </a:t>
            </a:r>
            <a:r>
              <a:rPr lang="en-US" sz="2400" dirty="0" err="1">
                <a:solidFill>
                  <a:srgbClr val="19186F"/>
                </a:solidFill>
                <a:latin typeface="MuktaMahee Regular" panose="020B0000000000000000" pitchFamily="34" charset="77"/>
                <a:cs typeface="MuktaMahee Regular" panose="020B0000000000000000" pitchFamily="34" charset="77"/>
              </a:rPr>
              <a:t>Landlab</a:t>
            </a:r>
            <a:endParaRPr lang="en-US" sz="2400" dirty="0">
              <a:solidFill>
                <a:srgbClr val="19186F"/>
              </a:solidFill>
              <a:latin typeface="MuktaMahee Regular" panose="020B0000000000000000" pitchFamily="34" charset="77"/>
              <a:cs typeface="MuktaMahee Regular" panose="020B0000000000000000" pitchFamily="34" charset="77"/>
            </a:endParaRPr>
          </a:p>
        </p:txBody>
      </p:sp>
      <p:sp>
        <p:nvSpPr>
          <p:cNvPr id="12" name="TextBox 11">
            <a:extLst>
              <a:ext uri="{FF2B5EF4-FFF2-40B4-BE49-F238E27FC236}">
                <a16:creationId xmlns:a16="http://schemas.microsoft.com/office/drawing/2014/main" id="{6C8506C5-F565-DCAC-5227-1655719FE4FB}"/>
              </a:ext>
            </a:extLst>
          </p:cNvPr>
          <p:cNvSpPr txBox="1"/>
          <p:nvPr/>
        </p:nvSpPr>
        <p:spPr>
          <a:xfrm>
            <a:off x="4316616" y="4253145"/>
            <a:ext cx="2535130" cy="2308324"/>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Modeling across range-basin systems (show two lithology model – concavity figure)</a:t>
            </a:r>
          </a:p>
        </p:txBody>
      </p:sp>
      <p:sp>
        <p:nvSpPr>
          <p:cNvPr id="15" name="TextBox 14">
            <a:extLst>
              <a:ext uri="{FF2B5EF4-FFF2-40B4-BE49-F238E27FC236}">
                <a16:creationId xmlns:a16="http://schemas.microsoft.com/office/drawing/2014/main" id="{458B0909-9F9A-3A1B-0C97-E5211343D1BF}"/>
              </a:ext>
            </a:extLst>
          </p:cNvPr>
          <p:cNvSpPr txBox="1"/>
          <p:nvPr/>
        </p:nvSpPr>
        <p:spPr>
          <a:xfrm>
            <a:off x="4193895" y="2688242"/>
            <a:ext cx="2535130" cy="1200329"/>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Exploring channel response to external forcing</a:t>
            </a:r>
          </a:p>
        </p:txBody>
      </p:sp>
      <p:pic>
        <p:nvPicPr>
          <p:cNvPr id="17" name="Picture 16" descr="A screenshot of a computer&#10;&#10;Description automatically generated with low confidence">
            <a:extLst>
              <a:ext uri="{FF2B5EF4-FFF2-40B4-BE49-F238E27FC236}">
                <a16:creationId xmlns:a16="http://schemas.microsoft.com/office/drawing/2014/main" id="{DCA5E89C-289C-1E53-2412-9E27AE6B3B70}"/>
              </a:ext>
            </a:extLst>
          </p:cNvPr>
          <p:cNvPicPr>
            <a:picLocks noChangeAspect="1"/>
          </p:cNvPicPr>
          <p:nvPr/>
        </p:nvPicPr>
        <p:blipFill>
          <a:blip r:embed="rId4"/>
          <a:stretch>
            <a:fillRect/>
          </a:stretch>
        </p:blipFill>
        <p:spPr>
          <a:xfrm>
            <a:off x="3400926" y="939652"/>
            <a:ext cx="4371474" cy="1748590"/>
          </a:xfrm>
          <a:prstGeom prst="rect">
            <a:avLst/>
          </a:prstGeom>
        </p:spPr>
      </p:pic>
      <p:pic>
        <p:nvPicPr>
          <p:cNvPr id="13" name="Picture 12" descr="Logo, calendar&#10;&#10;Description automatically generated">
            <a:extLst>
              <a:ext uri="{FF2B5EF4-FFF2-40B4-BE49-F238E27FC236}">
                <a16:creationId xmlns:a16="http://schemas.microsoft.com/office/drawing/2014/main" id="{72A9D28D-7E3B-FB6E-ABFA-18739DC6B10A}"/>
              </a:ext>
            </a:extLst>
          </p:cNvPr>
          <p:cNvPicPr>
            <a:picLocks noChangeAspect="1"/>
          </p:cNvPicPr>
          <p:nvPr/>
        </p:nvPicPr>
        <p:blipFill>
          <a:blip r:embed="rId5"/>
          <a:stretch>
            <a:fillRect/>
          </a:stretch>
        </p:blipFill>
        <p:spPr>
          <a:xfrm>
            <a:off x="1678233" y="3250701"/>
            <a:ext cx="3071199" cy="3266890"/>
          </a:xfrm>
          <a:prstGeom prst="rect">
            <a:avLst/>
          </a:prstGeom>
        </p:spPr>
      </p:pic>
      <p:sp>
        <p:nvSpPr>
          <p:cNvPr id="2" name="TextBox 1">
            <a:extLst>
              <a:ext uri="{FF2B5EF4-FFF2-40B4-BE49-F238E27FC236}">
                <a16:creationId xmlns:a16="http://schemas.microsoft.com/office/drawing/2014/main" id="{58428361-02F8-1985-AE2F-4DB47A787209}"/>
              </a:ext>
            </a:extLst>
          </p:cNvPr>
          <p:cNvSpPr txBox="1"/>
          <p:nvPr/>
        </p:nvSpPr>
        <p:spPr>
          <a:xfrm>
            <a:off x="6194786" y="5156021"/>
            <a:ext cx="2535130" cy="1200329"/>
          </a:xfrm>
          <a:prstGeom prst="rect">
            <a:avLst/>
          </a:prstGeom>
          <a:noFill/>
        </p:spPr>
        <p:txBody>
          <a:bodyPr wrap="square" rtlCol="0">
            <a:spAutoFit/>
          </a:bodyPr>
          <a:lstStyle/>
          <a:p>
            <a:pPr algn="ctr"/>
            <a:r>
              <a:rPr lang="en-US" sz="2400" dirty="0">
                <a:solidFill>
                  <a:srgbClr val="19186F"/>
                </a:solidFill>
                <a:latin typeface="MuktaMahee Regular" panose="020B0000000000000000" pitchFamily="34" charset="77"/>
                <a:cs typeface="MuktaMahee Regular" panose="020B0000000000000000" pitchFamily="34" charset="77"/>
              </a:rPr>
              <a:t>Exploring channel response to external forcing</a:t>
            </a:r>
          </a:p>
        </p:txBody>
      </p:sp>
    </p:spTree>
    <p:extLst>
      <p:ext uri="{BB962C8B-B14F-4D97-AF65-F5344CB8AC3E}">
        <p14:creationId xmlns:p14="http://schemas.microsoft.com/office/powerpoint/2010/main" val="3754633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801791-4FDC-9D00-3B4F-5E90C144E6BB}"/>
              </a:ext>
            </a:extLst>
          </p:cNvPr>
          <p:cNvSpPr>
            <a:spLocks noGrp="1"/>
          </p:cNvSpPr>
          <p:nvPr>
            <p:ph type="sldNum" sz="quarter" idx="12"/>
          </p:nvPr>
        </p:nvSpPr>
        <p:spPr/>
        <p:txBody>
          <a:bodyPr/>
          <a:lstStyle/>
          <a:p>
            <a:fld id="{D5C8E5E2-621D-6841-BEAF-85840233A6D0}" type="slidenum">
              <a:rPr lang="en-US" smtClean="0"/>
              <a:t>27</a:t>
            </a:fld>
            <a:endParaRPr lang="en-US"/>
          </a:p>
        </p:txBody>
      </p:sp>
      <p:sp>
        <p:nvSpPr>
          <p:cNvPr id="5" name="TextBox 4">
            <a:extLst>
              <a:ext uri="{FF2B5EF4-FFF2-40B4-BE49-F238E27FC236}">
                <a16:creationId xmlns:a16="http://schemas.microsoft.com/office/drawing/2014/main" id="{A5B59124-DE4C-50F2-6146-4C8BBAD96EC2}"/>
              </a:ext>
            </a:extLst>
          </p:cNvPr>
          <p:cNvSpPr txBox="1"/>
          <p:nvPr/>
        </p:nvSpPr>
        <p:spPr>
          <a:xfrm>
            <a:off x="279525" y="260199"/>
            <a:ext cx="11632949" cy="584775"/>
          </a:xfrm>
          <a:prstGeom prst="rect">
            <a:avLst/>
          </a:prstGeom>
          <a:noFill/>
        </p:spPr>
        <p:txBody>
          <a:bodyPr wrap="square" rtlCol="0">
            <a:spAutoFit/>
          </a:bodyPr>
          <a:lstStyle/>
          <a:p>
            <a:r>
              <a:rPr lang="en-US" sz="3200" b="1" dirty="0">
                <a:solidFill>
                  <a:srgbClr val="1F2D49"/>
                </a:solidFill>
                <a:latin typeface="MuktaMahee Regular" panose="020B0000000000000000" pitchFamily="34" charset="77"/>
                <a:cs typeface="MuktaMahee Regular" panose="020B0000000000000000" pitchFamily="34" charset="77"/>
              </a:rPr>
              <a:t>…while also adding nuance to bedrock-sediment interactions</a:t>
            </a:r>
          </a:p>
        </p:txBody>
      </p:sp>
      <p:grpSp>
        <p:nvGrpSpPr>
          <p:cNvPr id="6" name="Group 5">
            <a:extLst>
              <a:ext uri="{FF2B5EF4-FFF2-40B4-BE49-F238E27FC236}">
                <a16:creationId xmlns:a16="http://schemas.microsoft.com/office/drawing/2014/main" id="{FD97D6B6-24D4-E1AE-3892-0D48BA138F48}"/>
              </a:ext>
            </a:extLst>
          </p:cNvPr>
          <p:cNvGrpSpPr/>
          <p:nvPr/>
        </p:nvGrpSpPr>
        <p:grpSpPr>
          <a:xfrm>
            <a:off x="1051052" y="1225826"/>
            <a:ext cx="4111349" cy="2002257"/>
            <a:chOff x="8886953" y="1987826"/>
            <a:chExt cx="2759242" cy="1343771"/>
          </a:xfrm>
        </p:grpSpPr>
        <p:sp>
          <p:nvSpPr>
            <p:cNvPr id="7" name="Rectangle 6">
              <a:extLst>
                <a:ext uri="{FF2B5EF4-FFF2-40B4-BE49-F238E27FC236}">
                  <a16:creationId xmlns:a16="http://schemas.microsoft.com/office/drawing/2014/main" id="{C4FC93CF-1170-8665-CC0F-110754F61627}"/>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AA177A8-5FE6-030E-526B-05930154B204}"/>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55F8AC-8CD8-3E88-F121-0F584C1F88BB}"/>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2E070E-DAA5-4607-D156-665E363AD87C}"/>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50BFB5F4-E6EA-5EAF-608E-569162E6D727}"/>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descr="A screenshot of a computer&#10;&#10;Description automatically generated with low confidence">
            <a:extLst>
              <a:ext uri="{FF2B5EF4-FFF2-40B4-BE49-F238E27FC236}">
                <a16:creationId xmlns:a16="http://schemas.microsoft.com/office/drawing/2014/main" id="{D9411A1B-E658-E457-76E9-BD84B26877D7}"/>
              </a:ext>
            </a:extLst>
          </p:cNvPr>
          <p:cNvPicPr>
            <a:picLocks noChangeAspect="1"/>
          </p:cNvPicPr>
          <p:nvPr/>
        </p:nvPicPr>
        <p:blipFill>
          <a:blip r:embed="rId2"/>
          <a:stretch>
            <a:fillRect/>
          </a:stretch>
        </p:blipFill>
        <p:spPr>
          <a:xfrm>
            <a:off x="341250" y="891622"/>
            <a:ext cx="5357625" cy="2678813"/>
          </a:xfrm>
          <a:prstGeom prst="rect">
            <a:avLst/>
          </a:prstGeom>
        </p:spPr>
      </p:pic>
      <p:sp>
        <p:nvSpPr>
          <p:cNvPr id="13" name="Oval 12">
            <a:extLst>
              <a:ext uri="{FF2B5EF4-FFF2-40B4-BE49-F238E27FC236}">
                <a16:creationId xmlns:a16="http://schemas.microsoft.com/office/drawing/2014/main" id="{3BB2A699-2097-9DCE-8DD8-F10192E75E46}"/>
              </a:ext>
            </a:extLst>
          </p:cNvPr>
          <p:cNvSpPr/>
          <p:nvPr/>
        </p:nvSpPr>
        <p:spPr>
          <a:xfrm>
            <a:off x="1664783" y="2796505"/>
            <a:ext cx="114813" cy="1148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river running through a forest&#10;&#10;Description automatically generated with low confidence">
            <a:extLst>
              <a:ext uri="{FF2B5EF4-FFF2-40B4-BE49-F238E27FC236}">
                <a16:creationId xmlns:a16="http://schemas.microsoft.com/office/drawing/2014/main" id="{14E8294D-F82A-45A3-A0E2-4C4EAC6E6F06}"/>
              </a:ext>
            </a:extLst>
          </p:cNvPr>
          <p:cNvPicPr>
            <a:picLocks noChangeAspect="1"/>
          </p:cNvPicPr>
          <p:nvPr/>
        </p:nvPicPr>
        <p:blipFill>
          <a:blip r:embed="rId3"/>
          <a:stretch>
            <a:fillRect/>
          </a:stretch>
        </p:blipFill>
        <p:spPr>
          <a:xfrm>
            <a:off x="7077319" y="4542814"/>
            <a:ext cx="2904881" cy="2178661"/>
          </a:xfrm>
          <a:prstGeom prst="rect">
            <a:avLst/>
          </a:prstGeom>
        </p:spPr>
      </p:pic>
      <p:sp>
        <p:nvSpPr>
          <p:cNvPr id="16" name="TextBox 15">
            <a:extLst>
              <a:ext uri="{FF2B5EF4-FFF2-40B4-BE49-F238E27FC236}">
                <a16:creationId xmlns:a16="http://schemas.microsoft.com/office/drawing/2014/main" id="{9223DBEA-7C60-559B-3A77-28496F15583F}"/>
              </a:ext>
            </a:extLst>
          </p:cNvPr>
          <p:cNvSpPr txBox="1"/>
          <p:nvPr/>
        </p:nvSpPr>
        <p:spPr>
          <a:xfrm>
            <a:off x="7504716" y="5069076"/>
            <a:ext cx="1829540" cy="246221"/>
          </a:xfrm>
          <a:prstGeom prst="rect">
            <a:avLst/>
          </a:prstGeom>
          <a:noFill/>
        </p:spPr>
        <p:txBody>
          <a:bodyPr wrap="square" rtlCol="0">
            <a:spAutoFit/>
          </a:bodyPr>
          <a:lstStyle/>
          <a:p>
            <a:pPr algn="r"/>
            <a:r>
              <a:rPr lang="en-US" sz="1000" dirty="0"/>
              <a:t>Chalk Creek, James Sanders</a:t>
            </a:r>
          </a:p>
        </p:txBody>
      </p:sp>
      <p:sp>
        <p:nvSpPr>
          <p:cNvPr id="17" name="TextBox 16">
            <a:extLst>
              <a:ext uri="{FF2B5EF4-FFF2-40B4-BE49-F238E27FC236}">
                <a16:creationId xmlns:a16="http://schemas.microsoft.com/office/drawing/2014/main" id="{1AA99007-D3F7-44ED-EBB5-75A7CCEAE2C6}"/>
              </a:ext>
            </a:extLst>
          </p:cNvPr>
          <p:cNvSpPr txBox="1"/>
          <p:nvPr/>
        </p:nvSpPr>
        <p:spPr>
          <a:xfrm>
            <a:off x="763226" y="6110589"/>
            <a:ext cx="1829540" cy="246221"/>
          </a:xfrm>
          <a:prstGeom prst="rect">
            <a:avLst/>
          </a:prstGeom>
          <a:noFill/>
        </p:spPr>
        <p:txBody>
          <a:bodyPr wrap="square" rtlCol="0">
            <a:spAutoFit/>
          </a:bodyPr>
          <a:lstStyle/>
          <a:p>
            <a:pPr algn="r"/>
            <a:r>
              <a:rPr lang="en-US" sz="1000" dirty="0"/>
              <a:t>Fraser River, </a:t>
            </a:r>
            <a:r>
              <a:rPr lang="en-US" sz="1000" dirty="0" err="1"/>
              <a:t>Kamie</a:t>
            </a:r>
            <a:r>
              <a:rPr lang="en-US" sz="1000" dirty="0"/>
              <a:t> Hartley</a:t>
            </a:r>
          </a:p>
        </p:txBody>
      </p:sp>
      <p:pic>
        <p:nvPicPr>
          <p:cNvPr id="14" name="Picture 13" descr="A picture containing outdoor, sky, water, river&#10;&#10;Description automatically generated">
            <a:extLst>
              <a:ext uri="{FF2B5EF4-FFF2-40B4-BE49-F238E27FC236}">
                <a16:creationId xmlns:a16="http://schemas.microsoft.com/office/drawing/2014/main" id="{23F39BF1-9791-DFA7-62CD-A6C65E98EF54}"/>
              </a:ext>
            </a:extLst>
          </p:cNvPr>
          <p:cNvPicPr>
            <a:picLocks noChangeAspect="1"/>
          </p:cNvPicPr>
          <p:nvPr/>
        </p:nvPicPr>
        <p:blipFill>
          <a:blip r:embed="rId4"/>
          <a:stretch>
            <a:fillRect/>
          </a:stretch>
        </p:blipFill>
        <p:spPr>
          <a:xfrm>
            <a:off x="794422" y="4006209"/>
            <a:ext cx="3367060" cy="1890683"/>
          </a:xfrm>
          <a:prstGeom prst="rect">
            <a:avLst/>
          </a:prstGeom>
        </p:spPr>
      </p:pic>
      <p:sp>
        <p:nvSpPr>
          <p:cNvPr id="21" name="Oval 20">
            <a:extLst>
              <a:ext uri="{FF2B5EF4-FFF2-40B4-BE49-F238E27FC236}">
                <a16:creationId xmlns:a16="http://schemas.microsoft.com/office/drawing/2014/main" id="{F196929A-3645-047E-C2BA-CD6B3ED82310}"/>
              </a:ext>
            </a:extLst>
          </p:cNvPr>
          <p:cNvSpPr/>
          <p:nvPr/>
        </p:nvSpPr>
        <p:spPr>
          <a:xfrm>
            <a:off x="1537783" y="2847305"/>
            <a:ext cx="114813" cy="1148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DF580F1-E6A7-2FBA-25DA-C3AAA254F448}"/>
              </a:ext>
            </a:extLst>
          </p:cNvPr>
          <p:cNvSpPr/>
          <p:nvPr/>
        </p:nvSpPr>
        <p:spPr>
          <a:xfrm>
            <a:off x="1563183" y="2866355"/>
            <a:ext cx="114813" cy="1148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ap&#10;&#10;Description automatically generated">
            <a:extLst>
              <a:ext uri="{FF2B5EF4-FFF2-40B4-BE49-F238E27FC236}">
                <a16:creationId xmlns:a16="http://schemas.microsoft.com/office/drawing/2014/main" id="{6879FBDD-A8B3-D54D-965C-1371958FBE60}"/>
              </a:ext>
            </a:extLst>
          </p:cNvPr>
          <p:cNvPicPr>
            <a:picLocks noChangeAspect="1"/>
          </p:cNvPicPr>
          <p:nvPr/>
        </p:nvPicPr>
        <p:blipFill rotWithShape="1">
          <a:blip r:embed="rId5"/>
          <a:srcRect t="1" b="7976"/>
          <a:stretch/>
        </p:blipFill>
        <p:spPr>
          <a:xfrm>
            <a:off x="6411028" y="994175"/>
            <a:ext cx="5214118" cy="3033136"/>
          </a:xfrm>
          <a:prstGeom prst="rect">
            <a:avLst/>
          </a:prstGeom>
        </p:spPr>
      </p:pic>
      <p:pic>
        <p:nvPicPr>
          <p:cNvPr id="33" name="Picture 32" descr="Map&#10;&#10;Description automatically generated">
            <a:extLst>
              <a:ext uri="{FF2B5EF4-FFF2-40B4-BE49-F238E27FC236}">
                <a16:creationId xmlns:a16="http://schemas.microsoft.com/office/drawing/2014/main" id="{385E2558-6321-7CFF-9662-3FBE7580DD39}"/>
              </a:ext>
            </a:extLst>
          </p:cNvPr>
          <p:cNvPicPr>
            <a:picLocks noChangeAspect="1"/>
          </p:cNvPicPr>
          <p:nvPr/>
        </p:nvPicPr>
        <p:blipFill rotWithShape="1">
          <a:blip r:embed="rId6"/>
          <a:srcRect b="6770"/>
          <a:stretch/>
        </p:blipFill>
        <p:spPr>
          <a:xfrm>
            <a:off x="6408677" y="994175"/>
            <a:ext cx="5216469" cy="3033136"/>
          </a:xfrm>
          <a:prstGeom prst="rect">
            <a:avLst/>
          </a:prstGeom>
        </p:spPr>
      </p:pic>
      <p:cxnSp>
        <p:nvCxnSpPr>
          <p:cNvPr id="23" name="Straight Connector 22">
            <a:extLst>
              <a:ext uri="{FF2B5EF4-FFF2-40B4-BE49-F238E27FC236}">
                <a16:creationId xmlns:a16="http://schemas.microsoft.com/office/drawing/2014/main" id="{672DDC32-03CD-C0D8-A0B8-0FFF50EB1809}"/>
              </a:ext>
            </a:extLst>
          </p:cNvPr>
          <p:cNvCxnSpPr>
            <a:cxnSpLocks/>
          </p:cNvCxnSpPr>
          <p:nvPr/>
        </p:nvCxnSpPr>
        <p:spPr>
          <a:xfrm>
            <a:off x="10785701" y="3909284"/>
            <a:ext cx="7446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ED3CBEC-2E60-DA60-779C-6DD39BC15B8A}"/>
              </a:ext>
            </a:extLst>
          </p:cNvPr>
          <p:cNvSpPr txBox="1"/>
          <p:nvPr/>
        </p:nvSpPr>
        <p:spPr>
          <a:xfrm>
            <a:off x="10883051" y="3658743"/>
            <a:ext cx="556591" cy="246221"/>
          </a:xfrm>
          <a:prstGeom prst="rect">
            <a:avLst/>
          </a:prstGeom>
          <a:noFill/>
        </p:spPr>
        <p:txBody>
          <a:bodyPr wrap="square" rtlCol="0">
            <a:spAutoFit/>
          </a:bodyPr>
          <a:lstStyle/>
          <a:p>
            <a:pPr algn="ctr"/>
            <a:r>
              <a:rPr lang="en-US" sz="1000" dirty="0"/>
              <a:t>500 m</a:t>
            </a:r>
          </a:p>
        </p:txBody>
      </p:sp>
    </p:spTree>
    <p:extLst>
      <p:ext uri="{BB962C8B-B14F-4D97-AF65-F5344CB8AC3E}">
        <p14:creationId xmlns:p14="http://schemas.microsoft.com/office/powerpoint/2010/main" val="425396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367B1B-5780-F8AC-9567-7DF4BEE08AFD}"/>
              </a:ext>
            </a:extLst>
          </p:cNvPr>
          <p:cNvSpPr>
            <a:spLocks noGrp="1"/>
          </p:cNvSpPr>
          <p:nvPr>
            <p:ph type="sldNum" sz="quarter" idx="12"/>
          </p:nvPr>
        </p:nvSpPr>
        <p:spPr/>
        <p:txBody>
          <a:bodyPr/>
          <a:lstStyle/>
          <a:p>
            <a:fld id="{D5C8E5E2-621D-6841-BEAF-85840233A6D0}" type="slidenum">
              <a:rPr lang="en-US" smtClean="0"/>
              <a:t>28</a:t>
            </a:fld>
            <a:endParaRPr lang="en-US"/>
          </a:p>
        </p:txBody>
      </p:sp>
      <p:sp>
        <p:nvSpPr>
          <p:cNvPr id="5" name="Cube 4">
            <a:extLst>
              <a:ext uri="{FF2B5EF4-FFF2-40B4-BE49-F238E27FC236}">
                <a16:creationId xmlns:a16="http://schemas.microsoft.com/office/drawing/2014/main" id="{85BD9B26-B966-58B5-42CA-346CE6649496}"/>
              </a:ext>
            </a:extLst>
          </p:cNvPr>
          <p:cNvSpPr/>
          <p:nvPr/>
        </p:nvSpPr>
        <p:spPr>
          <a:xfrm>
            <a:off x="2120900" y="1917700"/>
            <a:ext cx="6057900" cy="2776995"/>
          </a:xfrm>
          <a:prstGeom prst="cub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12DB64D-1699-00DB-210D-41815CD54952}"/>
              </a:ext>
            </a:extLst>
          </p:cNvPr>
          <p:cNvCxnSpPr>
            <a:cxnSpLocks/>
          </p:cNvCxnSpPr>
          <p:nvPr/>
        </p:nvCxnSpPr>
        <p:spPr>
          <a:xfrm>
            <a:off x="3930619" y="3753444"/>
            <a:ext cx="176634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245554-CD2B-74ED-E910-D2B7E62518FB}"/>
              </a:ext>
            </a:extLst>
          </p:cNvPr>
          <p:cNvCxnSpPr>
            <a:cxnSpLocks/>
          </p:cNvCxnSpPr>
          <p:nvPr/>
        </p:nvCxnSpPr>
        <p:spPr>
          <a:xfrm>
            <a:off x="4542243" y="3052368"/>
            <a:ext cx="1423842" cy="125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83A31B-6689-93E1-ABB7-0687C3222C34}"/>
              </a:ext>
            </a:extLst>
          </p:cNvPr>
          <p:cNvCxnSpPr>
            <a:cxnSpLocks/>
          </p:cNvCxnSpPr>
          <p:nvPr/>
        </p:nvCxnSpPr>
        <p:spPr>
          <a:xfrm flipV="1">
            <a:off x="3930619" y="3052368"/>
            <a:ext cx="611624" cy="70107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7" name="Ink 26">
                <a:extLst>
                  <a:ext uri="{FF2B5EF4-FFF2-40B4-BE49-F238E27FC236}">
                    <a16:creationId xmlns:a16="http://schemas.microsoft.com/office/drawing/2014/main" id="{D83F704F-B54C-93CB-7AD4-8C5442290DAD}"/>
                  </a:ext>
                </a:extLst>
              </p14:cNvPr>
              <p14:cNvContentPartPr/>
              <p14:nvPr/>
            </p14:nvContentPartPr>
            <p14:xfrm>
              <a:off x="3446713" y="2619047"/>
              <a:ext cx="2607120" cy="124200"/>
            </p14:xfrm>
          </p:contentPart>
        </mc:Choice>
        <mc:Fallback xmlns="">
          <p:pic>
            <p:nvPicPr>
              <p:cNvPr id="27" name="Ink 26">
                <a:extLst>
                  <a:ext uri="{FF2B5EF4-FFF2-40B4-BE49-F238E27FC236}">
                    <a16:creationId xmlns:a16="http://schemas.microsoft.com/office/drawing/2014/main" id="{D83F704F-B54C-93CB-7AD4-8C5442290DAD}"/>
                  </a:ext>
                </a:extLst>
              </p:cNvPr>
              <p:cNvPicPr/>
              <p:nvPr/>
            </p:nvPicPr>
            <p:blipFill>
              <a:blip r:embed="rId3"/>
              <a:stretch>
                <a:fillRect/>
              </a:stretch>
            </p:blipFill>
            <p:spPr>
              <a:xfrm>
                <a:off x="3384073" y="2556047"/>
                <a:ext cx="27327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038CFEB9-D86C-7A90-AE5A-2703D6A6335D}"/>
                  </a:ext>
                </a:extLst>
              </p14:cNvPr>
              <p14:cNvContentPartPr/>
              <p14:nvPr/>
            </p14:nvContentPartPr>
            <p14:xfrm>
              <a:off x="4156273" y="1850807"/>
              <a:ext cx="2610000" cy="141840"/>
            </p14:xfrm>
          </p:contentPart>
        </mc:Choice>
        <mc:Fallback xmlns="">
          <p:pic>
            <p:nvPicPr>
              <p:cNvPr id="28" name="Ink 27">
                <a:extLst>
                  <a:ext uri="{FF2B5EF4-FFF2-40B4-BE49-F238E27FC236}">
                    <a16:creationId xmlns:a16="http://schemas.microsoft.com/office/drawing/2014/main" id="{038CFEB9-D86C-7A90-AE5A-2703D6A6335D}"/>
                  </a:ext>
                </a:extLst>
              </p:cNvPr>
              <p:cNvPicPr/>
              <p:nvPr/>
            </p:nvPicPr>
            <p:blipFill>
              <a:blip r:embed="rId5"/>
              <a:stretch>
                <a:fillRect/>
              </a:stretch>
            </p:blipFill>
            <p:spPr>
              <a:xfrm>
                <a:off x="4093273" y="1788167"/>
                <a:ext cx="2735640" cy="267480"/>
              </a:xfrm>
              <a:prstGeom prst="rect">
                <a:avLst/>
              </a:prstGeom>
            </p:spPr>
          </p:pic>
        </mc:Fallback>
      </mc:AlternateContent>
      <p:cxnSp>
        <p:nvCxnSpPr>
          <p:cNvPr id="12" name="Straight Connector 11">
            <a:extLst>
              <a:ext uri="{FF2B5EF4-FFF2-40B4-BE49-F238E27FC236}">
                <a16:creationId xmlns:a16="http://schemas.microsoft.com/office/drawing/2014/main" id="{3BE12F30-7F19-E469-27BA-6AF159EFA9A5}"/>
              </a:ext>
            </a:extLst>
          </p:cNvPr>
          <p:cNvCxnSpPr>
            <a:cxnSpLocks/>
          </p:cNvCxnSpPr>
          <p:nvPr/>
        </p:nvCxnSpPr>
        <p:spPr>
          <a:xfrm flipH="1" flipV="1">
            <a:off x="4090041" y="1916447"/>
            <a:ext cx="452202" cy="11359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BE15BED-CD8E-530A-6ABA-07F33D8488FC}"/>
              </a:ext>
            </a:extLst>
          </p:cNvPr>
          <p:cNvCxnSpPr>
            <a:cxnSpLocks/>
          </p:cNvCxnSpPr>
          <p:nvPr/>
        </p:nvCxnSpPr>
        <p:spPr>
          <a:xfrm flipV="1">
            <a:off x="6713963" y="1914586"/>
            <a:ext cx="1026954" cy="18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B7BE9F4-6099-3BD1-F409-1B9DB0FF26E2}"/>
              </a:ext>
            </a:extLst>
          </p:cNvPr>
          <p:cNvCxnSpPr>
            <a:cxnSpLocks/>
          </p:cNvCxnSpPr>
          <p:nvPr/>
        </p:nvCxnSpPr>
        <p:spPr>
          <a:xfrm>
            <a:off x="2257530" y="2612331"/>
            <a:ext cx="116772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09E0A002-9FAB-36D4-983E-E724B20D62A2}"/>
                  </a:ext>
                </a:extLst>
              </p14:cNvPr>
              <p14:cNvContentPartPr/>
              <p14:nvPr/>
            </p14:nvContentPartPr>
            <p14:xfrm>
              <a:off x="4489293" y="2581587"/>
              <a:ext cx="1562400" cy="60840"/>
            </p14:xfrm>
          </p:contentPart>
        </mc:Choice>
        <mc:Fallback xmlns="">
          <p:pic>
            <p:nvPicPr>
              <p:cNvPr id="46" name="Ink 45">
                <a:extLst>
                  <a:ext uri="{FF2B5EF4-FFF2-40B4-BE49-F238E27FC236}">
                    <a16:creationId xmlns:a16="http://schemas.microsoft.com/office/drawing/2014/main" id="{09E0A002-9FAB-36D4-983E-E724B20D62A2}"/>
                  </a:ext>
                </a:extLst>
              </p:cNvPr>
              <p:cNvPicPr/>
              <p:nvPr/>
            </p:nvPicPr>
            <p:blipFill>
              <a:blip r:embed="rId7"/>
              <a:stretch>
                <a:fillRect/>
              </a:stretch>
            </p:blipFill>
            <p:spPr>
              <a:xfrm>
                <a:off x="4426653" y="2518587"/>
                <a:ext cx="1688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D7892136-D9CB-D6FE-28CA-94F748C5A328}"/>
                  </a:ext>
                </a:extLst>
              </p14:cNvPr>
              <p14:cNvContentPartPr/>
              <p14:nvPr/>
            </p14:nvContentPartPr>
            <p14:xfrm>
              <a:off x="3564813" y="2624787"/>
              <a:ext cx="181080" cy="14400"/>
            </p14:xfrm>
          </p:contentPart>
        </mc:Choice>
        <mc:Fallback xmlns="">
          <p:pic>
            <p:nvPicPr>
              <p:cNvPr id="47" name="Ink 46">
                <a:extLst>
                  <a:ext uri="{FF2B5EF4-FFF2-40B4-BE49-F238E27FC236}">
                    <a16:creationId xmlns:a16="http://schemas.microsoft.com/office/drawing/2014/main" id="{D7892136-D9CB-D6FE-28CA-94F748C5A328}"/>
                  </a:ext>
                </a:extLst>
              </p:cNvPr>
              <p:cNvPicPr/>
              <p:nvPr/>
            </p:nvPicPr>
            <p:blipFill>
              <a:blip r:embed="rId9"/>
              <a:stretch>
                <a:fillRect/>
              </a:stretch>
            </p:blipFill>
            <p:spPr>
              <a:xfrm>
                <a:off x="3501813" y="2561787"/>
                <a:ext cx="306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7">
                <a:extLst>
                  <a:ext uri="{FF2B5EF4-FFF2-40B4-BE49-F238E27FC236}">
                    <a16:creationId xmlns:a16="http://schemas.microsoft.com/office/drawing/2014/main" id="{2A85AF1C-66DC-1BF1-B51E-9250B2152889}"/>
                  </a:ext>
                </a:extLst>
              </p14:cNvPr>
              <p14:cNvContentPartPr/>
              <p14:nvPr/>
            </p14:nvContentPartPr>
            <p14:xfrm>
              <a:off x="6081213" y="2566107"/>
              <a:ext cx="360" cy="360"/>
            </p14:xfrm>
          </p:contentPart>
        </mc:Choice>
        <mc:Fallback xmlns="">
          <p:pic>
            <p:nvPicPr>
              <p:cNvPr id="48" name="Ink 47">
                <a:extLst>
                  <a:ext uri="{FF2B5EF4-FFF2-40B4-BE49-F238E27FC236}">
                    <a16:creationId xmlns:a16="http://schemas.microsoft.com/office/drawing/2014/main" id="{2A85AF1C-66DC-1BF1-B51E-9250B2152889}"/>
                  </a:ext>
                </a:extLst>
              </p:cNvPr>
              <p:cNvPicPr/>
              <p:nvPr/>
            </p:nvPicPr>
            <p:blipFill>
              <a:blip r:embed="rId11"/>
              <a:stretch>
                <a:fillRect/>
              </a:stretch>
            </p:blipFill>
            <p:spPr>
              <a:xfrm>
                <a:off x="6018213" y="2503467"/>
                <a:ext cx="126000" cy="126000"/>
              </a:xfrm>
              <a:prstGeom prst="rect">
                <a:avLst/>
              </a:prstGeom>
            </p:spPr>
          </p:pic>
        </mc:Fallback>
      </mc:AlternateContent>
      <p:cxnSp>
        <p:nvCxnSpPr>
          <p:cNvPr id="7" name="Straight Connector 6">
            <a:extLst>
              <a:ext uri="{FF2B5EF4-FFF2-40B4-BE49-F238E27FC236}">
                <a16:creationId xmlns:a16="http://schemas.microsoft.com/office/drawing/2014/main" id="{2F65E350-4A61-D887-A899-5672B4240E5C}"/>
              </a:ext>
            </a:extLst>
          </p:cNvPr>
          <p:cNvCxnSpPr>
            <a:cxnSpLocks/>
          </p:cNvCxnSpPr>
          <p:nvPr/>
        </p:nvCxnSpPr>
        <p:spPr>
          <a:xfrm flipV="1">
            <a:off x="3474220" y="1916447"/>
            <a:ext cx="611624" cy="7003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DE7C5-69CF-B93F-CA64-41110C97975F}"/>
              </a:ext>
            </a:extLst>
          </p:cNvPr>
          <p:cNvCxnSpPr>
            <a:cxnSpLocks/>
          </p:cNvCxnSpPr>
          <p:nvPr/>
        </p:nvCxnSpPr>
        <p:spPr>
          <a:xfrm flipH="1" flipV="1">
            <a:off x="3478417" y="2617523"/>
            <a:ext cx="452202" cy="11359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8262CB-E0AB-8ADC-BC65-B12A63A34ED6}"/>
              </a:ext>
            </a:extLst>
          </p:cNvPr>
          <p:cNvCxnSpPr>
            <a:cxnSpLocks/>
          </p:cNvCxnSpPr>
          <p:nvPr/>
        </p:nvCxnSpPr>
        <p:spPr>
          <a:xfrm flipV="1">
            <a:off x="5696963" y="2612331"/>
            <a:ext cx="452202" cy="11411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59F8B8-705E-BA01-89C9-64C7841398A2}"/>
              </a:ext>
            </a:extLst>
          </p:cNvPr>
          <p:cNvCxnSpPr>
            <a:cxnSpLocks/>
          </p:cNvCxnSpPr>
          <p:nvPr/>
        </p:nvCxnSpPr>
        <p:spPr>
          <a:xfrm flipV="1">
            <a:off x="6152696" y="1918196"/>
            <a:ext cx="564798" cy="69732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23CAF77-4D92-0555-5FE2-B3C4AFFC8E43}"/>
              </a:ext>
            </a:extLst>
          </p:cNvPr>
          <p:cNvGrpSpPr/>
          <p:nvPr/>
        </p:nvGrpSpPr>
        <p:grpSpPr>
          <a:xfrm>
            <a:off x="8983361" y="2471351"/>
            <a:ext cx="2335337" cy="3353087"/>
            <a:chOff x="0" y="0"/>
            <a:chExt cx="5208270" cy="3903224"/>
          </a:xfrm>
        </p:grpSpPr>
        <p:pic>
          <p:nvPicPr>
            <p:cNvPr id="54" name="Picture 53" descr="A picture containing diagram&#10;&#10;Description automatically generated">
              <a:extLst>
                <a:ext uri="{FF2B5EF4-FFF2-40B4-BE49-F238E27FC236}">
                  <a16:creationId xmlns:a16="http://schemas.microsoft.com/office/drawing/2014/main" id="{4A39D04B-2D50-620A-EA23-E704C3FAB33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0"/>
              <a:ext cx="5208270" cy="3086100"/>
            </a:xfrm>
            <a:prstGeom prst="rect">
              <a:avLst/>
            </a:prstGeom>
            <a:ln>
              <a:noFill/>
            </a:ln>
          </p:spPr>
        </p:pic>
        <p:sp>
          <p:nvSpPr>
            <p:cNvPr id="55" name="Text Box 254">
              <a:extLst>
                <a:ext uri="{FF2B5EF4-FFF2-40B4-BE49-F238E27FC236}">
                  <a16:creationId xmlns:a16="http://schemas.microsoft.com/office/drawing/2014/main" id="{37925095-38CA-78D5-189A-F0C243D901E3}"/>
                </a:ext>
              </a:extLst>
            </p:cNvPr>
            <p:cNvSpPr txBox="1"/>
            <p:nvPr/>
          </p:nvSpPr>
          <p:spPr>
            <a:xfrm>
              <a:off x="0" y="3103124"/>
              <a:ext cx="5203825" cy="8001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spcBef>
                  <a:spcPts val="0"/>
                </a:spcBef>
                <a:spcAft>
                  <a:spcPts val="0"/>
                </a:spcAft>
              </a:pPr>
              <a:r>
                <a:rPr lang="en-US" sz="1050">
                  <a:effectLst/>
                  <a:latin typeface="Calibri" panose="020F0502020204030204" pitchFamily="34" charset="0"/>
                  <a:ea typeface="Calibri" panose="020F0502020204030204" pitchFamily="34" charset="0"/>
                  <a:cs typeface="Times New Roman" panose="02020603050405020304" pitchFamily="18" charset="0"/>
                </a:rPr>
                <a:t>Figure 2. Schematic illustration of sediment transport and erosion in our model. Sediment enters the channel/valley from upstream and from hillslopes/tributaries, which are assumed to be lowering at the same rate as the channel. Bedrock erosion within the channel occurs via both abrasion and plucking, but only where bedrock is exposed (not covered with alluvium).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extBox 1">
            <a:extLst>
              <a:ext uri="{FF2B5EF4-FFF2-40B4-BE49-F238E27FC236}">
                <a16:creationId xmlns:a16="http://schemas.microsoft.com/office/drawing/2014/main" id="{4324B830-3D6E-B999-690E-E1D55121F250}"/>
              </a:ext>
            </a:extLst>
          </p:cNvPr>
          <p:cNvSpPr txBox="1"/>
          <p:nvPr/>
        </p:nvSpPr>
        <p:spPr>
          <a:xfrm>
            <a:off x="1965222" y="6233239"/>
            <a:ext cx="1829540" cy="246221"/>
          </a:xfrm>
          <a:prstGeom prst="rect">
            <a:avLst/>
          </a:prstGeom>
          <a:noFill/>
        </p:spPr>
        <p:txBody>
          <a:bodyPr wrap="square" rtlCol="0">
            <a:spAutoFit/>
          </a:bodyPr>
          <a:lstStyle/>
          <a:p>
            <a:pPr algn="r"/>
            <a:r>
              <a:rPr lang="en-US" sz="1000" dirty="0"/>
              <a:t>Fraser River, Josh </a:t>
            </a:r>
            <a:r>
              <a:rPr lang="en-US" sz="1000" dirty="0" err="1"/>
              <a:t>Kastan</a:t>
            </a:r>
            <a:endParaRPr lang="en-US" sz="1000" dirty="0"/>
          </a:p>
        </p:txBody>
      </p:sp>
      <p:pic>
        <p:nvPicPr>
          <p:cNvPr id="3" name="Picture 2" descr="A picture containing tree, outdoor, forest, wooded&#10;&#10;Description automatically generated">
            <a:extLst>
              <a:ext uri="{FF2B5EF4-FFF2-40B4-BE49-F238E27FC236}">
                <a16:creationId xmlns:a16="http://schemas.microsoft.com/office/drawing/2014/main" id="{FA3D1AF8-118C-3A7A-8D43-CA0582F198CE}"/>
              </a:ext>
            </a:extLst>
          </p:cNvPr>
          <p:cNvPicPr>
            <a:picLocks noChangeAspect="1"/>
          </p:cNvPicPr>
          <p:nvPr/>
        </p:nvPicPr>
        <p:blipFill>
          <a:blip r:embed="rId13"/>
          <a:stretch>
            <a:fillRect/>
          </a:stretch>
        </p:blipFill>
        <p:spPr>
          <a:xfrm>
            <a:off x="3989040" y="5572935"/>
            <a:ext cx="2135075" cy="1200980"/>
          </a:xfrm>
          <a:prstGeom prst="rect">
            <a:avLst/>
          </a:prstGeom>
        </p:spPr>
      </p:pic>
    </p:spTree>
    <p:extLst>
      <p:ext uri="{BB962C8B-B14F-4D97-AF65-F5344CB8AC3E}">
        <p14:creationId xmlns:p14="http://schemas.microsoft.com/office/powerpoint/2010/main" val="1192792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FB88-6D3A-9195-49C8-332CD085B521}"/>
              </a:ext>
            </a:extLst>
          </p:cNvPr>
          <p:cNvSpPr>
            <a:spLocks noGrp="1"/>
          </p:cNvSpPr>
          <p:nvPr>
            <p:ph type="sldNum" sz="quarter" idx="12"/>
          </p:nvPr>
        </p:nvSpPr>
        <p:spPr/>
        <p:txBody>
          <a:bodyPr/>
          <a:lstStyle/>
          <a:p>
            <a:fld id="{D5C8E5E2-621D-6841-BEAF-85840233A6D0}" type="slidenum">
              <a:rPr lang="en-US" smtClean="0"/>
              <a:t>29</a:t>
            </a:fld>
            <a:endParaRPr lang="en-US"/>
          </a:p>
        </p:txBody>
      </p:sp>
      <p:sp>
        <p:nvSpPr>
          <p:cNvPr id="8" name="TextBox 7">
            <a:extLst>
              <a:ext uri="{FF2B5EF4-FFF2-40B4-BE49-F238E27FC236}">
                <a16:creationId xmlns:a16="http://schemas.microsoft.com/office/drawing/2014/main" id="{218492D1-25EB-DD49-16DF-AD67ECECF372}"/>
              </a:ext>
            </a:extLst>
          </p:cNvPr>
          <p:cNvSpPr txBox="1"/>
          <p:nvPr/>
        </p:nvSpPr>
        <p:spPr>
          <a:xfrm>
            <a:off x="279525" y="262951"/>
            <a:ext cx="11632949" cy="584775"/>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reproduces expected fluvial behavior…</a:t>
            </a:r>
          </a:p>
        </p:txBody>
      </p:sp>
      <p:sp>
        <p:nvSpPr>
          <p:cNvPr id="15" name="TextBox 14">
            <a:extLst>
              <a:ext uri="{FF2B5EF4-FFF2-40B4-BE49-F238E27FC236}">
                <a16:creationId xmlns:a16="http://schemas.microsoft.com/office/drawing/2014/main" id="{BBA50F8C-E42A-B050-3241-100E8005A82E}"/>
              </a:ext>
            </a:extLst>
          </p:cNvPr>
          <p:cNvSpPr txBox="1"/>
          <p:nvPr/>
        </p:nvSpPr>
        <p:spPr>
          <a:xfrm>
            <a:off x="212762" y="1022459"/>
            <a:ext cx="3704018" cy="523220"/>
          </a:xfrm>
          <a:prstGeom prst="rect">
            <a:avLst/>
          </a:prstGeom>
          <a:solidFill>
            <a:srgbClr val="19186F"/>
          </a:solidFill>
          <a:ln>
            <a:solidFill>
              <a:srgbClr val="19186F"/>
            </a:solidFill>
          </a:ln>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Slope - Area Scaling</a:t>
            </a:r>
          </a:p>
        </p:txBody>
      </p:sp>
      <p:pic>
        <p:nvPicPr>
          <p:cNvPr id="28" name="Picture 27" descr="Graphical user interface&#10;&#10;Description automatically generated">
            <a:extLst>
              <a:ext uri="{FF2B5EF4-FFF2-40B4-BE49-F238E27FC236}">
                <a16:creationId xmlns:a16="http://schemas.microsoft.com/office/drawing/2014/main" id="{3EA54684-0209-9119-76C7-2529426D94DF}"/>
              </a:ext>
            </a:extLst>
          </p:cNvPr>
          <p:cNvPicPr>
            <a:picLocks noChangeAspect="1"/>
          </p:cNvPicPr>
          <p:nvPr/>
        </p:nvPicPr>
        <p:blipFill rotWithShape="1">
          <a:blip r:embed="rId3"/>
          <a:srcRect l="1253" r="4848"/>
          <a:stretch/>
        </p:blipFill>
        <p:spPr>
          <a:xfrm>
            <a:off x="114214" y="4172594"/>
            <a:ext cx="3704021" cy="1972314"/>
          </a:xfrm>
          <a:prstGeom prst="rect">
            <a:avLst/>
          </a:prstGeom>
        </p:spPr>
      </p:pic>
      <p:pic>
        <p:nvPicPr>
          <p:cNvPr id="30" name="Picture 29" descr="A picture containing graphical user interface&#10;&#10;Description automatically generated">
            <a:extLst>
              <a:ext uri="{FF2B5EF4-FFF2-40B4-BE49-F238E27FC236}">
                <a16:creationId xmlns:a16="http://schemas.microsoft.com/office/drawing/2014/main" id="{CD1D93C8-6AA0-0B7F-9182-3DF7E64721B0}"/>
              </a:ext>
            </a:extLst>
          </p:cNvPr>
          <p:cNvPicPr>
            <a:picLocks noChangeAspect="1"/>
          </p:cNvPicPr>
          <p:nvPr/>
        </p:nvPicPr>
        <p:blipFill rotWithShape="1">
          <a:blip r:embed="rId4"/>
          <a:srcRect l="860" r="5240"/>
          <a:stretch/>
        </p:blipFill>
        <p:spPr>
          <a:xfrm>
            <a:off x="114215" y="1699249"/>
            <a:ext cx="3704021" cy="1972313"/>
          </a:xfrm>
          <a:prstGeom prst="rect">
            <a:avLst/>
          </a:prstGeom>
        </p:spPr>
      </p:pic>
      <p:sp>
        <p:nvSpPr>
          <p:cNvPr id="32" name="TextBox 31">
            <a:extLst>
              <a:ext uri="{FF2B5EF4-FFF2-40B4-BE49-F238E27FC236}">
                <a16:creationId xmlns:a16="http://schemas.microsoft.com/office/drawing/2014/main" id="{8F0B13E0-3517-2C76-D91E-F4864972E5FD}"/>
              </a:ext>
            </a:extLst>
          </p:cNvPr>
          <p:cNvSpPr txBox="1"/>
          <p:nvPr/>
        </p:nvSpPr>
        <p:spPr>
          <a:xfrm>
            <a:off x="4243990" y="1008231"/>
            <a:ext cx="3704018" cy="523220"/>
          </a:xfrm>
          <a:prstGeom prst="rect">
            <a:avLst/>
          </a:prstGeom>
          <a:solidFill>
            <a:srgbClr val="A0522C"/>
          </a:solidFill>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Steepness - Uplift</a:t>
            </a:r>
          </a:p>
        </p:txBody>
      </p:sp>
      <p:sp>
        <p:nvSpPr>
          <p:cNvPr id="34" name="TextBox 33">
            <a:extLst>
              <a:ext uri="{FF2B5EF4-FFF2-40B4-BE49-F238E27FC236}">
                <a16:creationId xmlns:a16="http://schemas.microsoft.com/office/drawing/2014/main" id="{85A6C2B6-633C-277B-984E-15E7E2BAAEE8}"/>
              </a:ext>
            </a:extLst>
          </p:cNvPr>
          <p:cNvSpPr txBox="1"/>
          <p:nvPr/>
        </p:nvSpPr>
        <p:spPr>
          <a:xfrm>
            <a:off x="8373765" y="1022459"/>
            <a:ext cx="3704021" cy="523220"/>
          </a:xfrm>
          <a:prstGeom prst="rect">
            <a:avLst/>
          </a:prstGeom>
          <a:solidFill>
            <a:srgbClr val="006400"/>
          </a:solidFill>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Width Relationships</a:t>
            </a:r>
          </a:p>
        </p:txBody>
      </p:sp>
      <p:pic>
        <p:nvPicPr>
          <p:cNvPr id="36" name="Picture 35" descr="Chart, line chart&#10;&#10;Description automatically generated">
            <a:extLst>
              <a:ext uri="{FF2B5EF4-FFF2-40B4-BE49-F238E27FC236}">
                <a16:creationId xmlns:a16="http://schemas.microsoft.com/office/drawing/2014/main" id="{C975D41F-A70A-17D5-14CE-810983A91026}"/>
              </a:ext>
            </a:extLst>
          </p:cNvPr>
          <p:cNvPicPr>
            <a:picLocks noChangeAspect="1"/>
          </p:cNvPicPr>
          <p:nvPr/>
        </p:nvPicPr>
        <p:blipFill rotWithShape="1">
          <a:blip r:embed="rId5"/>
          <a:srcRect l="1644" r="4455"/>
          <a:stretch/>
        </p:blipFill>
        <p:spPr>
          <a:xfrm>
            <a:off x="4230213" y="4194782"/>
            <a:ext cx="3704021" cy="1972313"/>
          </a:xfrm>
          <a:prstGeom prst="rect">
            <a:avLst/>
          </a:prstGeom>
        </p:spPr>
      </p:pic>
      <p:pic>
        <p:nvPicPr>
          <p:cNvPr id="38" name="Picture 37" descr="A picture containing shape&#10;&#10;Description automatically generated">
            <a:extLst>
              <a:ext uri="{FF2B5EF4-FFF2-40B4-BE49-F238E27FC236}">
                <a16:creationId xmlns:a16="http://schemas.microsoft.com/office/drawing/2014/main" id="{8D987BEE-ABBD-830F-1F66-B3EC5661696C}"/>
              </a:ext>
            </a:extLst>
          </p:cNvPr>
          <p:cNvPicPr>
            <a:picLocks noChangeAspect="1"/>
          </p:cNvPicPr>
          <p:nvPr/>
        </p:nvPicPr>
        <p:blipFill rotWithShape="1">
          <a:blip r:embed="rId6"/>
          <a:srcRect l="1644" r="4455"/>
          <a:stretch/>
        </p:blipFill>
        <p:spPr>
          <a:xfrm>
            <a:off x="4250963" y="1699249"/>
            <a:ext cx="3704021" cy="1972313"/>
          </a:xfrm>
          <a:prstGeom prst="rect">
            <a:avLst/>
          </a:prstGeom>
        </p:spPr>
      </p:pic>
      <p:grpSp>
        <p:nvGrpSpPr>
          <p:cNvPr id="48" name="Group 47">
            <a:extLst>
              <a:ext uri="{FF2B5EF4-FFF2-40B4-BE49-F238E27FC236}">
                <a16:creationId xmlns:a16="http://schemas.microsoft.com/office/drawing/2014/main" id="{8929168D-A55A-93ED-D99C-D75B84C4A570}"/>
              </a:ext>
            </a:extLst>
          </p:cNvPr>
          <p:cNvGrpSpPr/>
          <p:nvPr/>
        </p:nvGrpSpPr>
        <p:grpSpPr>
          <a:xfrm>
            <a:off x="8886953" y="1987826"/>
            <a:ext cx="2759242" cy="1343771"/>
            <a:chOff x="8886953" y="1987826"/>
            <a:chExt cx="2759242" cy="1343771"/>
          </a:xfrm>
        </p:grpSpPr>
        <p:sp>
          <p:nvSpPr>
            <p:cNvPr id="19" name="Rectangle 18">
              <a:extLst>
                <a:ext uri="{FF2B5EF4-FFF2-40B4-BE49-F238E27FC236}">
                  <a16:creationId xmlns:a16="http://schemas.microsoft.com/office/drawing/2014/main" id="{C5A3E175-59B4-DED7-491D-A6D696F1F356}"/>
                </a:ext>
              </a:extLst>
            </p:cNvPr>
            <p:cNvSpPr/>
            <p:nvPr/>
          </p:nvSpPr>
          <p:spPr>
            <a:xfrm>
              <a:off x="8886953" y="1987826"/>
              <a:ext cx="2759242" cy="13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FFDD534-130D-64BE-C862-B8AF9E14F57D}"/>
                </a:ext>
              </a:extLst>
            </p:cNvPr>
            <p:cNvCxnSpPr>
              <a:cxnSpLocks/>
            </p:cNvCxnSpPr>
            <p:nvPr/>
          </p:nvCxnSpPr>
          <p:spPr>
            <a:xfrm flipV="1">
              <a:off x="8973047" y="2027583"/>
              <a:ext cx="2673148" cy="1289775"/>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EFE9455-8920-B73C-C817-56BA4DD7D519}"/>
                </a:ext>
              </a:extLst>
            </p:cNvPr>
            <p:cNvCxnSpPr>
              <a:cxnSpLocks/>
            </p:cNvCxnSpPr>
            <p:nvPr/>
          </p:nvCxnSpPr>
          <p:spPr>
            <a:xfrm flipV="1">
              <a:off x="8905208" y="1987826"/>
              <a:ext cx="2592378" cy="1266053"/>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C8FF1E-726C-7134-CA07-037126674E17}"/>
                </a:ext>
              </a:extLst>
            </p:cNvPr>
            <p:cNvCxnSpPr>
              <a:cxnSpLocks/>
            </p:cNvCxnSpPr>
            <p:nvPr/>
          </p:nvCxnSpPr>
          <p:spPr>
            <a:xfrm flipV="1">
              <a:off x="9179781" y="2115047"/>
              <a:ext cx="2466414" cy="1202311"/>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02E52ADB-2F61-BBB8-8415-8F4D67199049}"/>
                </a:ext>
              </a:extLst>
            </p:cNvPr>
            <p:cNvSpPr/>
            <p:nvPr/>
          </p:nvSpPr>
          <p:spPr>
            <a:xfrm>
              <a:off x="8889558" y="1991802"/>
              <a:ext cx="2755127" cy="1339795"/>
            </a:xfrm>
            <a:custGeom>
              <a:avLst/>
              <a:gdLst>
                <a:gd name="connsiteX0" fmla="*/ 0 w 2755127"/>
                <a:gd name="connsiteY0" fmla="*/ 1331843 h 1339795"/>
                <a:gd name="connsiteX1" fmla="*/ 0 w 2755127"/>
                <a:gd name="connsiteY1" fmla="*/ 1268233 h 1339795"/>
                <a:gd name="connsiteX2" fmla="*/ 2608028 w 2755127"/>
                <a:gd name="connsiteY2" fmla="*/ 0 h 1339795"/>
                <a:gd name="connsiteX3" fmla="*/ 2755127 w 2755127"/>
                <a:gd name="connsiteY3" fmla="*/ 0 h 1339795"/>
                <a:gd name="connsiteX4" fmla="*/ 2755127 w 2755127"/>
                <a:gd name="connsiteY4" fmla="*/ 127221 h 1339795"/>
                <a:gd name="connsiteX5" fmla="*/ 262393 w 2755127"/>
                <a:gd name="connsiteY5" fmla="*/ 1339795 h 1339795"/>
                <a:gd name="connsiteX6" fmla="*/ 0 w 2755127"/>
                <a:gd name="connsiteY6" fmla="*/ 1331843 h 133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127" h="1339795">
                  <a:moveTo>
                    <a:pt x="0" y="1331843"/>
                  </a:moveTo>
                  <a:lnTo>
                    <a:pt x="0" y="1268233"/>
                  </a:lnTo>
                  <a:lnTo>
                    <a:pt x="2608028" y="0"/>
                  </a:lnTo>
                  <a:lnTo>
                    <a:pt x="2755127" y="0"/>
                  </a:lnTo>
                  <a:lnTo>
                    <a:pt x="2755127" y="127221"/>
                  </a:lnTo>
                  <a:lnTo>
                    <a:pt x="262393" y="1339795"/>
                  </a:lnTo>
                  <a:lnTo>
                    <a:pt x="0" y="1331843"/>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descr="A picture containing text&#10;&#10;Description automatically generated">
            <a:extLst>
              <a:ext uri="{FF2B5EF4-FFF2-40B4-BE49-F238E27FC236}">
                <a16:creationId xmlns:a16="http://schemas.microsoft.com/office/drawing/2014/main" id="{308E989C-0AE4-702C-1531-768D0F448757}"/>
              </a:ext>
            </a:extLst>
          </p:cNvPr>
          <p:cNvPicPr>
            <a:picLocks noChangeAspect="1"/>
          </p:cNvPicPr>
          <p:nvPr/>
        </p:nvPicPr>
        <p:blipFill>
          <a:blip r:embed="rId7"/>
          <a:stretch>
            <a:fillRect/>
          </a:stretch>
        </p:blipFill>
        <p:spPr>
          <a:xfrm>
            <a:off x="8423452" y="1762760"/>
            <a:ext cx="3596640" cy="1798320"/>
          </a:xfrm>
          <a:prstGeom prst="rect">
            <a:avLst/>
          </a:prstGeom>
        </p:spPr>
      </p:pic>
      <p:grpSp>
        <p:nvGrpSpPr>
          <p:cNvPr id="67" name="Group 66">
            <a:extLst>
              <a:ext uri="{FF2B5EF4-FFF2-40B4-BE49-F238E27FC236}">
                <a16:creationId xmlns:a16="http://schemas.microsoft.com/office/drawing/2014/main" id="{0743BF5C-3542-34C3-A00C-C6F06CB3A331}"/>
              </a:ext>
            </a:extLst>
          </p:cNvPr>
          <p:cNvGrpSpPr/>
          <p:nvPr/>
        </p:nvGrpSpPr>
        <p:grpSpPr>
          <a:xfrm>
            <a:off x="8805333" y="4445496"/>
            <a:ext cx="2810932" cy="1369948"/>
            <a:chOff x="8805333" y="4445496"/>
            <a:chExt cx="2810932" cy="1369948"/>
          </a:xfrm>
        </p:grpSpPr>
        <p:sp>
          <p:nvSpPr>
            <p:cNvPr id="55" name="Rectangle 54">
              <a:extLst>
                <a:ext uri="{FF2B5EF4-FFF2-40B4-BE49-F238E27FC236}">
                  <a16:creationId xmlns:a16="http://schemas.microsoft.com/office/drawing/2014/main" id="{888168A9-945A-A458-0132-C9E26FFAE87F}"/>
                </a:ext>
              </a:extLst>
            </p:cNvPr>
            <p:cNvSpPr/>
            <p:nvPr/>
          </p:nvSpPr>
          <p:spPr>
            <a:xfrm>
              <a:off x="8816004" y="4458195"/>
              <a:ext cx="2800261" cy="135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FC88EE0E-2ECF-B67A-1D19-9E8A689F6691}"/>
                </a:ext>
              </a:extLst>
            </p:cNvPr>
            <p:cNvCxnSpPr>
              <a:cxnSpLocks/>
            </p:cNvCxnSpPr>
            <p:nvPr/>
          </p:nvCxnSpPr>
          <p:spPr>
            <a:xfrm flipV="1">
              <a:off x="8816004" y="4458195"/>
              <a:ext cx="2503929" cy="1189072"/>
            </a:xfrm>
            <a:prstGeom prst="line">
              <a:avLst/>
            </a:prstGeom>
            <a:ln w="19050">
              <a:solidFill>
                <a:srgbClr val="0064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DC6F27-9204-D896-D9CA-CFBF107838E4}"/>
                </a:ext>
              </a:extLst>
            </p:cNvPr>
            <p:cNvCxnSpPr>
              <a:cxnSpLocks/>
            </p:cNvCxnSpPr>
            <p:nvPr/>
          </p:nvCxnSpPr>
          <p:spPr>
            <a:xfrm flipV="1">
              <a:off x="8816003" y="4483593"/>
              <a:ext cx="2681583" cy="1295092"/>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1B60EE-C149-D96F-20A1-1F749A497A91}"/>
                </a:ext>
              </a:extLst>
            </p:cNvPr>
            <p:cNvCxnSpPr>
              <a:cxnSpLocks/>
            </p:cNvCxnSpPr>
            <p:nvPr/>
          </p:nvCxnSpPr>
          <p:spPr>
            <a:xfrm flipV="1">
              <a:off x="8816002" y="4445496"/>
              <a:ext cx="2266865" cy="1078980"/>
            </a:xfrm>
            <a:prstGeom prst="line">
              <a:avLst/>
            </a:prstGeom>
            <a:ln w="19050">
              <a:solidFill>
                <a:srgbClr val="006400"/>
              </a:solidFill>
              <a:prstDash val="dash"/>
            </a:ln>
          </p:spPr>
          <p:style>
            <a:lnRef idx="1">
              <a:schemeClr val="accent1"/>
            </a:lnRef>
            <a:fillRef idx="0">
              <a:schemeClr val="accent1"/>
            </a:fillRef>
            <a:effectRef idx="0">
              <a:schemeClr val="accent1"/>
            </a:effectRef>
            <a:fontRef idx="minor">
              <a:schemeClr val="tx1"/>
            </a:fontRef>
          </p:style>
        </p:cxnSp>
        <p:sp>
          <p:nvSpPr>
            <p:cNvPr id="66" name="Freeform 65">
              <a:extLst>
                <a:ext uri="{FF2B5EF4-FFF2-40B4-BE49-F238E27FC236}">
                  <a16:creationId xmlns:a16="http://schemas.microsoft.com/office/drawing/2014/main" id="{B8B1BA02-4AC7-13AC-2655-431E21EB7470}"/>
                </a:ext>
              </a:extLst>
            </p:cNvPr>
            <p:cNvSpPr/>
            <p:nvPr/>
          </p:nvSpPr>
          <p:spPr>
            <a:xfrm>
              <a:off x="8805333" y="4457700"/>
              <a:ext cx="2730500" cy="1325033"/>
            </a:xfrm>
            <a:custGeom>
              <a:avLst/>
              <a:gdLst>
                <a:gd name="connsiteX0" fmla="*/ 0 w 2730500"/>
                <a:gd name="connsiteY0" fmla="*/ 1075267 h 1325033"/>
                <a:gd name="connsiteX1" fmla="*/ 0 w 2730500"/>
                <a:gd name="connsiteY1" fmla="*/ 1325033 h 1325033"/>
                <a:gd name="connsiteX2" fmla="*/ 2730500 w 2730500"/>
                <a:gd name="connsiteY2" fmla="*/ 4233 h 1325033"/>
                <a:gd name="connsiteX3" fmla="*/ 2256367 w 2730500"/>
                <a:gd name="connsiteY3" fmla="*/ 0 h 1325033"/>
                <a:gd name="connsiteX4" fmla="*/ 0 w 2730500"/>
                <a:gd name="connsiteY4" fmla="*/ 1075267 h 132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500" h="1325033">
                  <a:moveTo>
                    <a:pt x="0" y="1075267"/>
                  </a:moveTo>
                  <a:lnTo>
                    <a:pt x="0" y="1325033"/>
                  </a:lnTo>
                  <a:lnTo>
                    <a:pt x="2730500" y="4233"/>
                  </a:lnTo>
                  <a:lnTo>
                    <a:pt x="2256367" y="0"/>
                  </a:lnTo>
                  <a:lnTo>
                    <a:pt x="0" y="1075267"/>
                  </a:lnTo>
                  <a:close/>
                </a:path>
              </a:pathLst>
            </a:custGeom>
            <a:solidFill>
              <a:srgbClr val="0064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9" name="Picture 58" descr="A screenshot of a computer&#10;&#10;Description automatically generated with medium confidence">
            <a:extLst>
              <a:ext uri="{FF2B5EF4-FFF2-40B4-BE49-F238E27FC236}">
                <a16:creationId xmlns:a16="http://schemas.microsoft.com/office/drawing/2014/main" id="{8890DAEA-916A-34FC-2B72-58170988C8B9}"/>
              </a:ext>
            </a:extLst>
          </p:cNvPr>
          <p:cNvPicPr>
            <a:picLocks noChangeAspect="1"/>
          </p:cNvPicPr>
          <p:nvPr/>
        </p:nvPicPr>
        <p:blipFill>
          <a:blip r:embed="rId8"/>
          <a:stretch>
            <a:fillRect/>
          </a:stretch>
        </p:blipFill>
        <p:spPr>
          <a:xfrm>
            <a:off x="4935886" y="4144635"/>
            <a:ext cx="3632381" cy="1816191"/>
          </a:xfrm>
          <a:prstGeom prst="rect">
            <a:avLst/>
          </a:prstGeom>
        </p:spPr>
      </p:pic>
    </p:spTree>
    <p:extLst>
      <p:ext uri="{BB962C8B-B14F-4D97-AF65-F5344CB8AC3E}">
        <p14:creationId xmlns:p14="http://schemas.microsoft.com/office/powerpoint/2010/main" val="3004226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A9F00B52-2137-ABF1-5C74-57597EE1B4E3}"/>
              </a:ext>
            </a:extLst>
          </p:cNvPr>
          <p:cNvSpPr>
            <a:spLocks noGrp="1"/>
          </p:cNvSpPr>
          <p:nvPr>
            <p:ph type="sldNum" sz="quarter" idx="12"/>
          </p:nvPr>
        </p:nvSpPr>
        <p:spPr/>
        <p:txBody>
          <a:bodyPr/>
          <a:lstStyle/>
          <a:p>
            <a:fld id="{D5C8E5E2-621D-6841-BEAF-85840233A6D0}" type="slidenum">
              <a:rPr lang="en-US" smtClean="0"/>
              <a:t>3</a:t>
            </a:fld>
            <a:endParaRPr lang="en-US" dirty="0"/>
          </a:p>
        </p:txBody>
      </p:sp>
      <p:sp>
        <p:nvSpPr>
          <p:cNvPr id="14" name="TextBox 13">
            <a:extLst>
              <a:ext uri="{FF2B5EF4-FFF2-40B4-BE49-F238E27FC236}">
                <a16:creationId xmlns:a16="http://schemas.microsoft.com/office/drawing/2014/main" id="{9AC14AF9-FFE2-FBB0-2D00-EFEEF87B9B05}"/>
              </a:ext>
            </a:extLst>
          </p:cNvPr>
          <p:cNvSpPr txBox="1"/>
          <p:nvPr/>
        </p:nvSpPr>
        <p:spPr>
          <a:xfrm>
            <a:off x="674446" y="193415"/>
            <a:ext cx="3271316" cy="523220"/>
          </a:xfrm>
          <a:prstGeom prst="rect">
            <a:avLst/>
          </a:prstGeom>
          <a:solidFill>
            <a:srgbClr val="19186F"/>
          </a:solidFill>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Bedrock Channels</a:t>
            </a:r>
          </a:p>
        </p:txBody>
      </p:sp>
      <p:sp>
        <p:nvSpPr>
          <p:cNvPr id="15" name="TextBox 14">
            <a:extLst>
              <a:ext uri="{FF2B5EF4-FFF2-40B4-BE49-F238E27FC236}">
                <a16:creationId xmlns:a16="http://schemas.microsoft.com/office/drawing/2014/main" id="{9528558E-D8BD-A98D-5D46-807723355EC2}"/>
              </a:ext>
            </a:extLst>
          </p:cNvPr>
          <p:cNvSpPr txBox="1"/>
          <p:nvPr/>
        </p:nvSpPr>
        <p:spPr>
          <a:xfrm>
            <a:off x="4458608" y="193415"/>
            <a:ext cx="3271316" cy="523220"/>
          </a:xfrm>
          <a:prstGeom prst="rect">
            <a:avLst/>
          </a:prstGeom>
          <a:solidFill>
            <a:srgbClr val="A0522C"/>
          </a:solidFill>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Alluvial Channels</a:t>
            </a:r>
          </a:p>
        </p:txBody>
      </p:sp>
      <p:sp>
        <p:nvSpPr>
          <p:cNvPr id="16" name="TextBox 15">
            <a:extLst>
              <a:ext uri="{FF2B5EF4-FFF2-40B4-BE49-F238E27FC236}">
                <a16:creationId xmlns:a16="http://schemas.microsoft.com/office/drawing/2014/main" id="{4611F48D-19BA-BA96-9837-F48ACFD32183}"/>
              </a:ext>
            </a:extLst>
          </p:cNvPr>
          <p:cNvSpPr txBox="1"/>
          <p:nvPr/>
        </p:nvSpPr>
        <p:spPr>
          <a:xfrm>
            <a:off x="8211438" y="193415"/>
            <a:ext cx="3302648" cy="523220"/>
          </a:xfrm>
          <a:prstGeom prst="rect">
            <a:avLst/>
          </a:prstGeom>
          <a:solidFill>
            <a:srgbClr val="006400"/>
          </a:solidFill>
        </p:spPr>
        <p:txBody>
          <a:bodyPr wrap="square" rtlCol="0">
            <a:spAutoFit/>
          </a:bodyPr>
          <a:lstStyle/>
          <a:p>
            <a:pPr algn="ctr"/>
            <a:r>
              <a:rPr lang="en-US" sz="2800" dirty="0">
                <a:solidFill>
                  <a:schemeClr val="bg1"/>
                </a:solidFill>
                <a:latin typeface="MuktaMahee Regular" panose="020B0000000000000000" pitchFamily="34" charset="77"/>
                <a:cs typeface="MuktaMahee Regular" panose="020B0000000000000000" pitchFamily="34" charset="77"/>
              </a:rPr>
              <a:t>Mixed Channels</a:t>
            </a:r>
          </a:p>
        </p:txBody>
      </p:sp>
      <p:sp>
        <p:nvSpPr>
          <p:cNvPr id="17" name="TextBox 16">
            <a:extLst>
              <a:ext uri="{FF2B5EF4-FFF2-40B4-BE49-F238E27FC236}">
                <a16:creationId xmlns:a16="http://schemas.microsoft.com/office/drawing/2014/main" id="{695B859E-6DC7-A239-675B-01941BF57E40}"/>
              </a:ext>
            </a:extLst>
          </p:cNvPr>
          <p:cNvSpPr txBox="1"/>
          <p:nvPr/>
        </p:nvSpPr>
        <p:spPr>
          <a:xfrm>
            <a:off x="674446" y="709580"/>
            <a:ext cx="3271316" cy="3170099"/>
          </a:xfrm>
          <a:prstGeom prst="rect">
            <a:avLst/>
          </a:prstGeom>
          <a:solidFill>
            <a:srgbClr val="C0C0C0"/>
          </a:solidFill>
        </p:spPr>
        <p:txBody>
          <a:bodyPr wrap="square" rtlCol="0">
            <a:spAutoFit/>
          </a:bodyPr>
          <a:lstStyle/>
          <a:p>
            <a:r>
              <a:rPr lang="en-US" sz="2000" dirty="0">
                <a:solidFill>
                  <a:schemeClr val="bg1"/>
                </a:solidFill>
                <a:latin typeface="MuktaMahee Regular" panose="020B0000000000000000" pitchFamily="34" charset="77"/>
                <a:cs typeface="MuktaMahee Regular" panose="020B0000000000000000" pitchFamily="34" charset="77"/>
              </a:rPr>
              <a:t>Width is confined</a:t>
            </a:r>
          </a:p>
          <a:p>
            <a:endParaRPr lang="en-US" sz="2000" dirty="0">
              <a:solidFill>
                <a:schemeClr val="bg1"/>
              </a:solidFill>
              <a:latin typeface="MuktaMahee Regular" panose="020B0000000000000000" pitchFamily="34" charset="77"/>
              <a:cs typeface="MuktaMahee Regular" panose="020B0000000000000000" pitchFamily="34" charset="77"/>
            </a:endParaRPr>
          </a:p>
          <a:p>
            <a:r>
              <a:rPr lang="en-US" sz="2000" dirty="0">
                <a:solidFill>
                  <a:schemeClr val="bg1"/>
                </a:solidFill>
                <a:latin typeface="MuktaMahee Regular" panose="020B0000000000000000" pitchFamily="34" charset="77"/>
                <a:cs typeface="MuktaMahee Regular" panose="020B0000000000000000" pitchFamily="34" charset="77"/>
              </a:rPr>
              <a:t>Detachment-limited, incise bedrock</a:t>
            </a:r>
          </a:p>
          <a:p>
            <a:endParaRPr lang="en-US" sz="2000" dirty="0">
              <a:solidFill>
                <a:schemeClr val="bg1"/>
              </a:solidFill>
              <a:latin typeface="MuktaMahee Regular" panose="020B0000000000000000" pitchFamily="34" charset="77"/>
              <a:cs typeface="MuktaMahee Regular" panose="020B0000000000000000" pitchFamily="34" charset="77"/>
            </a:endParaRPr>
          </a:p>
          <a:p>
            <a:r>
              <a:rPr lang="en-US" sz="2000" dirty="0">
                <a:solidFill>
                  <a:schemeClr val="bg1"/>
                </a:solidFill>
                <a:latin typeface="MuktaMahee Regular" panose="020B0000000000000000" pitchFamily="34" charset="77"/>
                <a:cs typeface="MuktaMahee Regular" panose="020B0000000000000000" pitchFamily="34" charset="77"/>
              </a:rPr>
              <a:t>Slope scales with bedrock properties and discharge</a:t>
            </a:r>
          </a:p>
          <a:p>
            <a:endParaRPr lang="en-US" sz="2000" dirty="0">
              <a:solidFill>
                <a:schemeClr val="bg1"/>
              </a:solidFill>
              <a:latin typeface="MuktaMahee Regular" panose="020B0000000000000000" pitchFamily="34" charset="77"/>
              <a:cs typeface="MuktaMahee Regular" panose="020B0000000000000000" pitchFamily="34" charset="77"/>
            </a:endParaRPr>
          </a:p>
          <a:p>
            <a:r>
              <a:rPr lang="en-US" sz="2000" dirty="0">
                <a:solidFill>
                  <a:schemeClr val="bg1"/>
                </a:solidFill>
                <a:latin typeface="MuktaMahee Regular" panose="020B0000000000000000" pitchFamily="34" charset="77"/>
                <a:cs typeface="MuktaMahee Regular" panose="020B0000000000000000" pitchFamily="34" charset="77"/>
              </a:rPr>
              <a:t>Sediment is exported rapidly; often neglected</a:t>
            </a:r>
          </a:p>
        </p:txBody>
      </p:sp>
      <p:sp>
        <p:nvSpPr>
          <p:cNvPr id="18" name="TextBox 17">
            <a:extLst>
              <a:ext uri="{FF2B5EF4-FFF2-40B4-BE49-F238E27FC236}">
                <a16:creationId xmlns:a16="http://schemas.microsoft.com/office/drawing/2014/main" id="{BE0D98AA-1F79-FD2B-1C4D-8E62F258FAA3}"/>
              </a:ext>
            </a:extLst>
          </p:cNvPr>
          <p:cNvSpPr txBox="1"/>
          <p:nvPr/>
        </p:nvSpPr>
        <p:spPr>
          <a:xfrm>
            <a:off x="4458608" y="700774"/>
            <a:ext cx="3271316" cy="3170099"/>
          </a:xfrm>
          <a:prstGeom prst="rect">
            <a:avLst/>
          </a:prstGeom>
          <a:solidFill>
            <a:srgbClr val="DAA520"/>
          </a:solidFill>
        </p:spPr>
        <p:txBody>
          <a:bodyPr wrap="square" rtlCol="0">
            <a:spAutoFit/>
          </a:bodyPr>
          <a:lstStyle/>
          <a:p>
            <a:r>
              <a:rPr lang="en-US" sz="2000" dirty="0">
                <a:solidFill>
                  <a:schemeClr val="bg1"/>
                </a:solidFill>
                <a:latin typeface="MuktaMahee Regular" panose="020B0000000000000000" pitchFamily="34" charset="77"/>
                <a:cs typeface="MuktaMahee Regular" panose="020B0000000000000000" pitchFamily="34" charset="77"/>
              </a:rPr>
              <a:t>“Threshold channels” </a:t>
            </a:r>
            <a:r>
              <a:rPr lang="en-US" sz="2000" dirty="0">
                <a:solidFill>
                  <a:schemeClr val="bg1"/>
                </a:solidFill>
                <a:latin typeface="MuktaMahee Regular" panose="020B0000000000000000" pitchFamily="34" charset="77"/>
                <a:cs typeface="MuktaMahee Regular" panose="020B0000000000000000" pitchFamily="34" charset="77"/>
                <a:sym typeface="Wingdings" pitchFamily="2" charset="2"/>
              </a:rPr>
              <a:t> width is self-adjusted</a:t>
            </a:r>
            <a:endParaRPr lang="en-US" sz="2000" dirty="0">
              <a:solidFill>
                <a:schemeClr val="bg1"/>
              </a:solidFill>
              <a:latin typeface="MuktaMahee Regular" panose="020B0000000000000000" pitchFamily="34" charset="77"/>
              <a:cs typeface="MuktaMahee Regular" panose="020B0000000000000000" pitchFamily="34" charset="77"/>
            </a:endParaRPr>
          </a:p>
          <a:p>
            <a:endParaRPr lang="en-US" sz="2000" dirty="0">
              <a:solidFill>
                <a:schemeClr val="bg1"/>
              </a:solidFill>
              <a:latin typeface="MuktaMahee Regular" panose="020B0000000000000000" pitchFamily="34" charset="77"/>
              <a:cs typeface="MuktaMahee Regular" panose="020B0000000000000000" pitchFamily="34" charset="77"/>
            </a:endParaRPr>
          </a:p>
          <a:p>
            <a:r>
              <a:rPr lang="en-US" sz="2000" dirty="0">
                <a:solidFill>
                  <a:schemeClr val="bg1"/>
                </a:solidFill>
                <a:latin typeface="MuktaMahee Regular" panose="020B0000000000000000" pitchFamily="34" charset="77"/>
                <a:cs typeface="MuktaMahee Regular" panose="020B0000000000000000" pitchFamily="34" charset="77"/>
              </a:rPr>
              <a:t>Transport-limited</a:t>
            </a:r>
          </a:p>
          <a:p>
            <a:endParaRPr lang="en-US" sz="2000" dirty="0">
              <a:solidFill>
                <a:schemeClr val="bg1"/>
              </a:solidFill>
              <a:latin typeface="MuktaMahee Regular" panose="020B0000000000000000" pitchFamily="34" charset="77"/>
              <a:cs typeface="MuktaMahee Regular" panose="020B0000000000000000" pitchFamily="34" charset="77"/>
            </a:endParaRPr>
          </a:p>
          <a:p>
            <a:r>
              <a:rPr lang="en-US" sz="2000" dirty="0">
                <a:solidFill>
                  <a:schemeClr val="bg1"/>
                </a:solidFill>
                <a:latin typeface="MuktaMahee Regular" panose="020B0000000000000000" pitchFamily="34" charset="77"/>
                <a:cs typeface="MuktaMahee Regular" panose="020B0000000000000000" pitchFamily="34" charset="77"/>
              </a:rPr>
              <a:t>Slope graded to sediment transport</a:t>
            </a:r>
          </a:p>
          <a:p>
            <a:endParaRPr lang="en-US" sz="2000" dirty="0">
              <a:solidFill>
                <a:schemeClr val="bg1"/>
              </a:solidFill>
              <a:latin typeface="MuktaMahee Regular" panose="020B0000000000000000" pitchFamily="34" charset="77"/>
              <a:cs typeface="MuktaMahee Regular" panose="020B0000000000000000" pitchFamily="34" charset="77"/>
            </a:endParaRPr>
          </a:p>
          <a:p>
            <a:r>
              <a:rPr lang="en-US" sz="2000" dirty="0">
                <a:solidFill>
                  <a:schemeClr val="bg1"/>
                </a:solidFill>
                <a:latin typeface="MuktaMahee Regular" panose="020B0000000000000000" pitchFamily="34" charset="77"/>
                <a:cs typeface="MuktaMahee Regular" panose="020B0000000000000000" pitchFamily="34" charset="77"/>
              </a:rPr>
              <a:t>Selective transport and attrition</a:t>
            </a:r>
          </a:p>
        </p:txBody>
      </p:sp>
      <p:sp>
        <p:nvSpPr>
          <p:cNvPr id="19" name="TextBox 18">
            <a:extLst>
              <a:ext uri="{FF2B5EF4-FFF2-40B4-BE49-F238E27FC236}">
                <a16:creationId xmlns:a16="http://schemas.microsoft.com/office/drawing/2014/main" id="{CC0D294E-DC27-4F4F-DDAD-87E78B484E67}"/>
              </a:ext>
            </a:extLst>
          </p:cNvPr>
          <p:cNvSpPr txBox="1"/>
          <p:nvPr/>
        </p:nvSpPr>
        <p:spPr>
          <a:xfrm>
            <a:off x="8211438" y="690430"/>
            <a:ext cx="3302648" cy="3170099"/>
          </a:xfrm>
          <a:prstGeom prst="rect">
            <a:avLst/>
          </a:prstGeom>
          <a:solidFill>
            <a:srgbClr val="4D90FF"/>
          </a:solidFill>
        </p:spPr>
        <p:txBody>
          <a:bodyPr wrap="square" rtlCol="0">
            <a:spAutoFit/>
          </a:bodyPr>
          <a:lstStyle/>
          <a:p>
            <a:r>
              <a:rPr lang="en-US" sz="2000" dirty="0">
                <a:solidFill>
                  <a:schemeClr val="bg1"/>
                </a:solidFill>
                <a:latin typeface="MuktaMahee Regular" panose="020B0000000000000000" pitchFamily="34" charset="77"/>
                <a:cs typeface="MuktaMahee Regular" panose="020B0000000000000000" pitchFamily="34" charset="77"/>
              </a:rPr>
              <a:t>Width is self-adjusted within fixed valley</a:t>
            </a:r>
          </a:p>
          <a:p>
            <a:endParaRPr lang="en-US" sz="2000" dirty="0">
              <a:solidFill>
                <a:schemeClr val="bg1"/>
              </a:solidFill>
              <a:latin typeface="MuktaMahee Regular" panose="020B0000000000000000" pitchFamily="34" charset="77"/>
              <a:cs typeface="MuktaMahee Regular" panose="020B0000000000000000" pitchFamily="34" charset="77"/>
            </a:endParaRPr>
          </a:p>
          <a:p>
            <a:r>
              <a:rPr lang="en-US" sz="2000" dirty="0">
                <a:solidFill>
                  <a:schemeClr val="bg1"/>
                </a:solidFill>
                <a:latin typeface="MuktaMahee Regular" panose="020B0000000000000000" pitchFamily="34" charset="77"/>
                <a:cs typeface="MuktaMahee Regular" panose="020B0000000000000000" pitchFamily="34" charset="77"/>
              </a:rPr>
              <a:t>Slope adjusted to bedrock incision and sediment transport</a:t>
            </a:r>
          </a:p>
          <a:p>
            <a:endParaRPr lang="en-US" sz="2000" dirty="0">
              <a:solidFill>
                <a:schemeClr val="bg1"/>
              </a:solidFill>
              <a:latin typeface="MuktaMahee Regular" panose="020B0000000000000000" pitchFamily="34" charset="77"/>
              <a:cs typeface="MuktaMahee Regular" panose="020B0000000000000000" pitchFamily="34" charset="77"/>
            </a:endParaRPr>
          </a:p>
          <a:p>
            <a:r>
              <a:rPr lang="en-US" sz="2000" dirty="0">
                <a:solidFill>
                  <a:schemeClr val="bg1"/>
                </a:solidFill>
                <a:latin typeface="MuktaMahee Regular" panose="020B0000000000000000" pitchFamily="34" charset="77"/>
                <a:cs typeface="MuktaMahee Regular" panose="020B0000000000000000" pitchFamily="34" charset="77"/>
              </a:rPr>
              <a:t>Erode bedrock over long timescales, episodically </a:t>
            </a:r>
            <a:r>
              <a:rPr lang="en-US" sz="2000" dirty="0" err="1">
                <a:solidFill>
                  <a:schemeClr val="bg1"/>
                </a:solidFill>
                <a:latin typeface="MuktaMahee Regular" panose="020B0000000000000000" pitchFamily="34" charset="77"/>
                <a:cs typeface="MuktaMahee Regular" panose="020B0000000000000000" pitchFamily="34" charset="77"/>
              </a:rPr>
              <a:t>alluviated</a:t>
            </a:r>
            <a:endParaRPr lang="en-US" sz="2000" dirty="0">
              <a:solidFill>
                <a:schemeClr val="bg1"/>
              </a:solidFill>
              <a:latin typeface="MuktaMahee Regular" panose="020B0000000000000000" pitchFamily="34" charset="77"/>
              <a:cs typeface="MuktaMahee Regular" panose="020B0000000000000000" pitchFamily="34" charset="77"/>
            </a:endParaRPr>
          </a:p>
        </p:txBody>
      </p:sp>
      <p:pic>
        <p:nvPicPr>
          <p:cNvPr id="9" name="Picture 8" descr="A picture containing outdoor, tree, sky, ground&#10;&#10;Description automatically generated">
            <a:extLst>
              <a:ext uri="{FF2B5EF4-FFF2-40B4-BE49-F238E27FC236}">
                <a16:creationId xmlns:a16="http://schemas.microsoft.com/office/drawing/2014/main" id="{B28222C4-AA83-3375-F640-B861FA2307F9}"/>
              </a:ext>
            </a:extLst>
          </p:cNvPr>
          <p:cNvPicPr>
            <a:picLocks noChangeAspect="1"/>
          </p:cNvPicPr>
          <p:nvPr/>
        </p:nvPicPr>
        <p:blipFill>
          <a:blip r:embed="rId2"/>
          <a:stretch>
            <a:fillRect/>
          </a:stretch>
        </p:blipFill>
        <p:spPr>
          <a:xfrm>
            <a:off x="4462076" y="4010732"/>
            <a:ext cx="3267848" cy="2395728"/>
          </a:xfrm>
          <a:prstGeom prst="rect">
            <a:avLst/>
          </a:prstGeom>
        </p:spPr>
      </p:pic>
      <p:sp>
        <p:nvSpPr>
          <p:cNvPr id="10" name="TextBox 9">
            <a:extLst>
              <a:ext uri="{FF2B5EF4-FFF2-40B4-BE49-F238E27FC236}">
                <a16:creationId xmlns:a16="http://schemas.microsoft.com/office/drawing/2014/main" id="{9A7B82C3-6E00-481E-D6AC-0576A5757832}"/>
              </a:ext>
            </a:extLst>
          </p:cNvPr>
          <p:cNvSpPr txBox="1"/>
          <p:nvPr/>
        </p:nvSpPr>
        <p:spPr>
          <a:xfrm>
            <a:off x="5394194" y="6405191"/>
            <a:ext cx="2376873" cy="246221"/>
          </a:xfrm>
          <a:prstGeom prst="rect">
            <a:avLst/>
          </a:prstGeom>
          <a:noFill/>
        </p:spPr>
        <p:txBody>
          <a:bodyPr wrap="square" rtlCol="0">
            <a:spAutoFit/>
          </a:bodyPr>
          <a:lstStyle/>
          <a:p>
            <a:pPr algn="r"/>
            <a:r>
              <a:rPr lang="en-US" sz="1000" dirty="0"/>
              <a:t>Mill Creek, The Science of Rivers</a:t>
            </a:r>
          </a:p>
        </p:txBody>
      </p:sp>
      <p:pic>
        <p:nvPicPr>
          <p:cNvPr id="8" name="Picture 7" descr="A river running through a rocky area&#10;&#10;Description automatically generated with low confidence">
            <a:extLst>
              <a:ext uri="{FF2B5EF4-FFF2-40B4-BE49-F238E27FC236}">
                <a16:creationId xmlns:a16="http://schemas.microsoft.com/office/drawing/2014/main" id="{F0D38D59-31C4-75F8-B676-8E5832FBB516}"/>
              </a:ext>
            </a:extLst>
          </p:cNvPr>
          <p:cNvPicPr>
            <a:picLocks noChangeAspect="1"/>
          </p:cNvPicPr>
          <p:nvPr/>
        </p:nvPicPr>
        <p:blipFill>
          <a:blip r:embed="rId3"/>
          <a:stretch>
            <a:fillRect/>
          </a:stretch>
        </p:blipFill>
        <p:spPr>
          <a:xfrm>
            <a:off x="8211438" y="4010732"/>
            <a:ext cx="3302648" cy="2398329"/>
          </a:xfrm>
          <a:prstGeom prst="rect">
            <a:avLst/>
          </a:prstGeom>
        </p:spPr>
      </p:pic>
      <p:sp>
        <p:nvSpPr>
          <p:cNvPr id="12" name="TextBox 11">
            <a:extLst>
              <a:ext uri="{FF2B5EF4-FFF2-40B4-BE49-F238E27FC236}">
                <a16:creationId xmlns:a16="http://schemas.microsoft.com/office/drawing/2014/main" id="{FE74C0D0-6480-0181-D968-7E9040930C45}"/>
              </a:ext>
            </a:extLst>
          </p:cNvPr>
          <p:cNvSpPr txBox="1"/>
          <p:nvPr/>
        </p:nvSpPr>
        <p:spPr>
          <a:xfrm>
            <a:off x="9137213" y="6405190"/>
            <a:ext cx="2376873" cy="246221"/>
          </a:xfrm>
          <a:prstGeom prst="rect">
            <a:avLst/>
          </a:prstGeom>
          <a:noFill/>
        </p:spPr>
        <p:txBody>
          <a:bodyPr wrap="square" rtlCol="0">
            <a:spAutoFit/>
          </a:bodyPr>
          <a:lstStyle/>
          <a:p>
            <a:pPr algn="r"/>
            <a:r>
              <a:rPr lang="en-US" sz="1000" dirty="0" err="1"/>
              <a:t>Giba</a:t>
            </a:r>
            <a:r>
              <a:rPr lang="en-US" sz="1000" dirty="0"/>
              <a:t> River, Wikipedia</a:t>
            </a:r>
          </a:p>
        </p:txBody>
      </p:sp>
      <p:pic>
        <p:nvPicPr>
          <p:cNvPr id="20" name="Picture 19" descr="A picture containing rock, outdoor, nature, rocky&#10;&#10;Description automatically generated">
            <a:extLst>
              <a:ext uri="{FF2B5EF4-FFF2-40B4-BE49-F238E27FC236}">
                <a16:creationId xmlns:a16="http://schemas.microsoft.com/office/drawing/2014/main" id="{08AC3CDD-5B3C-02C9-6C6D-CF297BF08570}"/>
              </a:ext>
            </a:extLst>
          </p:cNvPr>
          <p:cNvPicPr>
            <a:picLocks noChangeAspect="1"/>
          </p:cNvPicPr>
          <p:nvPr/>
        </p:nvPicPr>
        <p:blipFill>
          <a:blip r:embed="rId4"/>
          <a:stretch>
            <a:fillRect/>
          </a:stretch>
        </p:blipFill>
        <p:spPr>
          <a:xfrm>
            <a:off x="674446" y="4010732"/>
            <a:ext cx="3271316" cy="2395728"/>
          </a:xfrm>
          <a:prstGeom prst="rect">
            <a:avLst/>
          </a:prstGeom>
        </p:spPr>
      </p:pic>
      <p:sp>
        <p:nvSpPr>
          <p:cNvPr id="21" name="TextBox 20">
            <a:extLst>
              <a:ext uri="{FF2B5EF4-FFF2-40B4-BE49-F238E27FC236}">
                <a16:creationId xmlns:a16="http://schemas.microsoft.com/office/drawing/2014/main" id="{2F08E203-2CD4-ABAB-778B-7100C781BE98}"/>
              </a:ext>
            </a:extLst>
          </p:cNvPr>
          <p:cNvSpPr txBox="1"/>
          <p:nvPr/>
        </p:nvSpPr>
        <p:spPr>
          <a:xfrm>
            <a:off x="1547941" y="6405192"/>
            <a:ext cx="2376873" cy="246221"/>
          </a:xfrm>
          <a:prstGeom prst="rect">
            <a:avLst/>
          </a:prstGeom>
          <a:noFill/>
        </p:spPr>
        <p:txBody>
          <a:bodyPr wrap="square" rtlCol="0">
            <a:spAutoFit/>
          </a:bodyPr>
          <a:lstStyle/>
          <a:p>
            <a:pPr algn="r"/>
            <a:r>
              <a:rPr lang="en-US" sz="1000" dirty="0"/>
              <a:t>South Yuba River, Daniel </a:t>
            </a:r>
            <a:r>
              <a:rPr lang="en-US" sz="1000" dirty="0" err="1"/>
              <a:t>Nylen</a:t>
            </a:r>
            <a:endParaRPr lang="en-US" sz="1000" dirty="0"/>
          </a:p>
        </p:txBody>
      </p:sp>
    </p:spTree>
    <p:extLst>
      <p:ext uri="{BB962C8B-B14F-4D97-AF65-F5344CB8AC3E}">
        <p14:creationId xmlns:p14="http://schemas.microsoft.com/office/powerpoint/2010/main" val="244274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ee, outdoor, plant&#10;&#10;Description automatically generated">
            <a:extLst>
              <a:ext uri="{FF2B5EF4-FFF2-40B4-BE49-F238E27FC236}">
                <a16:creationId xmlns:a16="http://schemas.microsoft.com/office/drawing/2014/main" id="{2966E64B-DB79-B91A-05AB-02DC5A4DBEF9}"/>
              </a:ext>
            </a:extLst>
          </p:cNvPr>
          <p:cNvPicPr>
            <a:picLocks noChangeAspect="1"/>
          </p:cNvPicPr>
          <p:nvPr/>
        </p:nvPicPr>
        <p:blipFill>
          <a:blip r:embed="rId2"/>
          <a:stretch>
            <a:fillRect/>
          </a:stretch>
        </p:blipFill>
        <p:spPr>
          <a:xfrm rot="5400000">
            <a:off x="-825499" y="857250"/>
            <a:ext cx="6858000" cy="5143500"/>
          </a:xfrm>
          <a:prstGeom prst="rect">
            <a:avLst/>
          </a:prstGeom>
        </p:spPr>
      </p:pic>
      <p:sp>
        <p:nvSpPr>
          <p:cNvPr id="6" name="Rectangle 5">
            <a:extLst>
              <a:ext uri="{FF2B5EF4-FFF2-40B4-BE49-F238E27FC236}">
                <a16:creationId xmlns:a16="http://schemas.microsoft.com/office/drawing/2014/main" id="{7EDF2AEA-563C-3E7D-C459-50955DF2FB3E}"/>
              </a:ext>
            </a:extLst>
          </p:cNvPr>
          <p:cNvSpPr/>
          <p:nvPr/>
        </p:nvSpPr>
        <p:spPr>
          <a:xfrm>
            <a:off x="9486900" y="5094314"/>
            <a:ext cx="1993900" cy="508000"/>
          </a:xfrm>
          <a:prstGeom prst="rect">
            <a:avLst/>
          </a:prstGeom>
          <a:solidFill>
            <a:srgbClr val="EAB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FE61EC-A622-A8F7-593D-75A0520FB8E0}"/>
              </a:ext>
            </a:extLst>
          </p:cNvPr>
          <p:cNvSpPr/>
          <p:nvPr/>
        </p:nvSpPr>
        <p:spPr>
          <a:xfrm>
            <a:off x="7016750" y="5727700"/>
            <a:ext cx="1993900" cy="508000"/>
          </a:xfrm>
          <a:prstGeom prst="rect">
            <a:avLst/>
          </a:prstGeom>
          <a:solidFill>
            <a:srgbClr val="6C7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EB6F33-E513-A330-F20D-7748633DF9C5}"/>
              </a:ext>
            </a:extLst>
          </p:cNvPr>
          <p:cNvSpPr/>
          <p:nvPr/>
        </p:nvSpPr>
        <p:spPr>
          <a:xfrm>
            <a:off x="9486900" y="5727700"/>
            <a:ext cx="1993900" cy="508000"/>
          </a:xfrm>
          <a:prstGeom prst="rect">
            <a:avLst/>
          </a:prstGeom>
          <a:solidFill>
            <a:srgbClr val="3A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91B7502-22CB-3037-A252-10B6E3675EE2}"/>
              </a:ext>
            </a:extLst>
          </p:cNvPr>
          <p:cNvSpPr/>
          <p:nvPr/>
        </p:nvSpPr>
        <p:spPr>
          <a:xfrm>
            <a:off x="9486900" y="4394247"/>
            <a:ext cx="1993900" cy="508000"/>
          </a:xfrm>
          <a:prstGeom prst="rect">
            <a:avLst/>
          </a:prstGeom>
          <a:solidFill>
            <a:srgbClr val="C7B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3798AB-0A76-338A-CF0D-3C1AE7AF57BA}"/>
              </a:ext>
            </a:extLst>
          </p:cNvPr>
          <p:cNvSpPr/>
          <p:nvPr/>
        </p:nvSpPr>
        <p:spPr>
          <a:xfrm>
            <a:off x="7000875" y="4394247"/>
            <a:ext cx="1993900" cy="508000"/>
          </a:xfrm>
          <a:prstGeom prst="rect">
            <a:avLst/>
          </a:prstGeom>
          <a:solidFill>
            <a:srgbClr val="1F2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A5DDB8-6691-6DC9-3B39-F98A0E4B4DDE}"/>
              </a:ext>
            </a:extLst>
          </p:cNvPr>
          <p:cNvSpPr/>
          <p:nvPr/>
        </p:nvSpPr>
        <p:spPr>
          <a:xfrm>
            <a:off x="7016750" y="5094314"/>
            <a:ext cx="1993900" cy="508000"/>
          </a:xfrm>
          <a:prstGeom prst="rect">
            <a:avLst/>
          </a:prstGeom>
          <a:solidFill>
            <a:srgbClr val="AF7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6CF4C659-8F57-1E79-765A-22A628944B3F}"/>
              </a:ext>
            </a:extLst>
          </p:cNvPr>
          <p:cNvSpPr>
            <a:spLocks noGrp="1"/>
          </p:cNvSpPr>
          <p:nvPr>
            <p:ph type="sldNum" sz="quarter" idx="12"/>
          </p:nvPr>
        </p:nvSpPr>
        <p:spPr/>
        <p:txBody>
          <a:bodyPr/>
          <a:lstStyle/>
          <a:p>
            <a:fld id="{D5C8E5E2-621D-6841-BEAF-85840233A6D0}" type="slidenum">
              <a:rPr lang="en-US" smtClean="0"/>
              <a:t>30</a:t>
            </a:fld>
            <a:endParaRPr lang="en-US"/>
          </a:p>
        </p:txBody>
      </p:sp>
      <p:sp>
        <p:nvSpPr>
          <p:cNvPr id="4" name="Rectangle 3">
            <a:extLst>
              <a:ext uri="{FF2B5EF4-FFF2-40B4-BE49-F238E27FC236}">
                <a16:creationId xmlns:a16="http://schemas.microsoft.com/office/drawing/2014/main" id="{8FD0294B-10D5-1DE1-026D-9641526EA613}"/>
              </a:ext>
            </a:extLst>
          </p:cNvPr>
          <p:cNvSpPr/>
          <p:nvPr/>
        </p:nvSpPr>
        <p:spPr>
          <a:xfrm>
            <a:off x="7016750" y="368300"/>
            <a:ext cx="1993900" cy="508000"/>
          </a:xfrm>
          <a:prstGeom prst="rect">
            <a:avLst/>
          </a:prstGeom>
          <a:solidFill>
            <a:srgbClr val="19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midnightblue</a:t>
            </a:r>
            <a:endParaRPr lang="en-US" dirty="0"/>
          </a:p>
        </p:txBody>
      </p:sp>
      <p:sp>
        <p:nvSpPr>
          <p:cNvPr id="12" name="Rectangle 11">
            <a:extLst>
              <a:ext uri="{FF2B5EF4-FFF2-40B4-BE49-F238E27FC236}">
                <a16:creationId xmlns:a16="http://schemas.microsoft.com/office/drawing/2014/main" id="{D3241662-631D-C916-159D-5CF06CFB74C7}"/>
              </a:ext>
            </a:extLst>
          </p:cNvPr>
          <p:cNvSpPr/>
          <p:nvPr/>
        </p:nvSpPr>
        <p:spPr>
          <a:xfrm>
            <a:off x="7016750" y="1068367"/>
            <a:ext cx="1993900" cy="508000"/>
          </a:xfrm>
          <a:prstGeom prst="rect">
            <a:avLst/>
          </a:prstGeom>
          <a:solidFill>
            <a:srgbClr val="CD8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peru</a:t>
            </a:r>
            <a:endParaRPr lang="en-US" dirty="0"/>
          </a:p>
        </p:txBody>
      </p:sp>
      <p:sp>
        <p:nvSpPr>
          <p:cNvPr id="14" name="Rectangle 13">
            <a:extLst>
              <a:ext uri="{FF2B5EF4-FFF2-40B4-BE49-F238E27FC236}">
                <a16:creationId xmlns:a16="http://schemas.microsoft.com/office/drawing/2014/main" id="{E903DA92-C5A9-40C2-C173-CDCF952A308E}"/>
              </a:ext>
            </a:extLst>
          </p:cNvPr>
          <p:cNvSpPr/>
          <p:nvPr/>
        </p:nvSpPr>
        <p:spPr>
          <a:xfrm>
            <a:off x="9486900" y="1813143"/>
            <a:ext cx="1993900" cy="508000"/>
          </a:xfrm>
          <a:prstGeom prst="rect">
            <a:avLst/>
          </a:prstGeom>
          <a:solidFill>
            <a:srgbClr val="4D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dodgerblue</a:t>
            </a:r>
            <a:endParaRPr lang="en-US" dirty="0"/>
          </a:p>
        </p:txBody>
      </p:sp>
      <p:sp>
        <p:nvSpPr>
          <p:cNvPr id="15" name="Rectangle 14">
            <a:extLst>
              <a:ext uri="{FF2B5EF4-FFF2-40B4-BE49-F238E27FC236}">
                <a16:creationId xmlns:a16="http://schemas.microsoft.com/office/drawing/2014/main" id="{CA9793DB-D4A1-7338-45D1-4760CD01EBEF}"/>
              </a:ext>
            </a:extLst>
          </p:cNvPr>
          <p:cNvSpPr/>
          <p:nvPr/>
        </p:nvSpPr>
        <p:spPr>
          <a:xfrm>
            <a:off x="9486900" y="1068367"/>
            <a:ext cx="1993900" cy="508000"/>
          </a:xfrm>
          <a:prstGeom prst="rect">
            <a:avLst/>
          </a:prstGeom>
          <a:solidFill>
            <a:srgbClr val="DAA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goldenrod</a:t>
            </a:r>
          </a:p>
        </p:txBody>
      </p:sp>
      <p:sp>
        <p:nvSpPr>
          <p:cNvPr id="16" name="Rectangle 15">
            <a:extLst>
              <a:ext uri="{FF2B5EF4-FFF2-40B4-BE49-F238E27FC236}">
                <a16:creationId xmlns:a16="http://schemas.microsoft.com/office/drawing/2014/main" id="{466CC904-DB5C-D42B-D61E-FFF3C2AC8266}"/>
              </a:ext>
            </a:extLst>
          </p:cNvPr>
          <p:cNvSpPr/>
          <p:nvPr/>
        </p:nvSpPr>
        <p:spPr>
          <a:xfrm>
            <a:off x="9486900" y="368300"/>
            <a:ext cx="1993900" cy="50800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lightgrey</a:t>
            </a:r>
            <a:endParaRPr lang="en-US" dirty="0"/>
          </a:p>
        </p:txBody>
      </p:sp>
      <p:sp>
        <p:nvSpPr>
          <p:cNvPr id="17" name="Rectangle 16">
            <a:extLst>
              <a:ext uri="{FF2B5EF4-FFF2-40B4-BE49-F238E27FC236}">
                <a16:creationId xmlns:a16="http://schemas.microsoft.com/office/drawing/2014/main" id="{8134EEC9-716D-1B54-9DF1-3854850FCA0D}"/>
              </a:ext>
            </a:extLst>
          </p:cNvPr>
          <p:cNvSpPr/>
          <p:nvPr/>
        </p:nvSpPr>
        <p:spPr>
          <a:xfrm>
            <a:off x="7016750" y="1813143"/>
            <a:ext cx="1993900" cy="50800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darkgreen</a:t>
            </a:r>
            <a:endParaRPr lang="en-US" dirty="0"/>
          </a:p>
        </p:txBody>
      </p:sp>
      <p:pic>
        <p:nvPicPr>
          <p:cNvPr id="18" name="Picture 17" descr="Table&#10;&#10;Description automatically generated">
            <a:extLst>
              <a:ext uri="{FF2B5EF4-FFF2-40B4-BE49-F238E27FC236}">
                <a16:creationId xmlns:a16="http://schemas.microsoft.com/office/drawing/2014/main" id="{1544FB7B-67C9-36D9-7F5B-E911009EA213}"/>
              </a:ext>
            </a:extLst>
          </p:cNvPr>
          <p:cNvPicPr>
            <a:picLocks noChangeAspect="1"/>
          </p:cNvPicPr>
          <p:nvPr/>
        </p:nvPicPr>
        <p:blipFill>
          <a:blip r:embed="rId3"/>
          <a:stretch>
            <a:fillRect/>
          </a:stretch>
        </p:blipFill>
        <p:spPr>
          <a:xfrm>
            <a:off x="1753636" y="108223"/>
            <a:ext cx="3562643" cy="6644743"/>
          </a:xfrm>
          <a:prstGeom prst="rect">
            <a:avLst/>
          </a:prstGeom>
        </p:spPr>
      </p:pic>
      <p:sp>
        <p:nvSpPr>
          <p:cNvPr id="19" name="Rectangle 18">
            <a:extLst>
              <a:ext uri="{FF2B5EF4-FFF2-40B4-BE49-F238E27FC236}">
                <a16:creationId xmlns:a16="http://schemas.microsoft.com/office/drawing/2014/main" id="{DB461C74-BCE4-57E3-8E2D-FF05D5ACFB33}"/>
              </a:ext>
            </a:extLst>
          </p:cNvPr>
          <p:cNvSpPr/>
          <p:nvPr/>
        </p:nvSpPr>
        <p:spPr>
          <a:xfrm>
            <a:off x="7016750" y="2545676"/>
            <a:ext cx="1993900" cy="508000"/>
          </a:xfrm>
          <a:prstGeom prst="rect">
            <a:avLst/>
          </a:prstGeom>
          <a:solidFill>
            <a:srgbClr val="A0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sienna</a:t>
            </a:r>
          </a:p>
        </p:txBody>
      </p:sp>
      <p:sp>
        <p:nvSpPr>
          <p:cNvPr id="20" name="Rectangle 19">
            <a:extLst>
              <a:ext uri="{FF2B5EF4-FFF2-40B4-BE49-F238E27FC236}">
                <a16:creationId xmlns:a16="http://schemas.microsoft.com/office/drawing/2014/main" id="{A7268E6D-D1CF-D8C5-FB1B-F4A324CCF663}"/>
              </a:ext>
            </a:extLst>
          </p:cNvPr>
          <p:cNvSpPr/>
          <p:nvPr/>
        </p:nvSpPr>
        <p:spPr>
          <a:xfrm>
            <a:off x="9486900" y="2621142"/>
            <a:ext cx="1993900" cy="5080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silver</a:t>
            </a:r>
          </a:p>
        </p:txBody>
      </p:sp>
    </p:spTree>
    <p:extLst>
      <p:ext uri="{BB962C8B-B14F-4D97-AF65-F5344CB8AC3E}">
        <p14:creationId xmlns:p14="http://schemas.microsoft.com/office/powerpoint/2010/main" val="783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5CCA03-4600-CD03-2476-744CA386B460}"/>
              </a:ext>
            </a:extLst>
          </p:cNvPr>
          <p:cNvSpPr>
            <a:spLocks noGrp="1"/>
          </p:cNvSpPr>
          <p:nvPr>
            <p:ph type="sldNum" sz="quarter" idx="12"/>
          </p:nvPr>
        </p:nvSpPr>
        <p:spPr/>
        <p:txBody>
          <a:bodyPr/>
          <a:lstStyle/>
          <a:p>
            <a:fld id="{D5C8E5E2-621D-6841-BEAF-85840233A6D0}" type="slidenum">
              <a:rPr lang="en-US" smtClean="0"/>
              <a:t>31</a:t>
            </a:fld>
            <a:endParaRPr lang="en-US"/>
          </a:p>
        </p:txBody>
      </p:sp>
      <p:sp>
        <p:nvSpPr>
          <p:cNvPr id="6" name="TextBox 5">
            <a:extLst>
              <a:ext uri="{FF2B5EF4-FFF2-40B4-BE49-F238E27FC236}">
                <a16:creationId xmlns:a16="http://schemas.microsoft.com/office/drawing/2014/main" id="{51A3F0E0-2D4C-517E-091E-0A45F495AF42}"/>
              </a:ext>
            </a:extLst>
          </p:cNvPr>
          <p:cNvSpPr txBox="1"/>
          <p:nvPr/>
        </p:nvSpPr>
        <p:spPr>
          <a:xfrm>
            <a:off x="279525" y="260199"/>
            <a:ext cx="11632949" cy="1077218"/>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builds upon previous efforts to capture the complexity of mixed bedrock-alluvial systems</a:t>
            </a:r>
          </a:p>
        </p:txBody>
      </p:sp>
      <p:sp>
        <p:nvSpPr>
          <p:cNvPr id="11" name="TextBox 10">
            <a:extLst>
              <a:ext uri="{FF2B5EF4-FFF2-40B4-BE49-F238E27FC236}">
                <a16:creationId xmlns:a16="http://schemas.microsoft.com/office/drawing/2014/main" id="{F5EBC8BD-714C-E185-D7B8-61BF3483E545}"/>
              </a:ext>
            </a:extLst>
          </p:cNvPr>
          <p:cNvSpPr txBox="1"/>
          <p:nvPr/>
        </p:nvSpPr>
        <p:spPr>
          <a:xfrm>
            <a:off x="279525" y="1552062"/>
            <a:ext cx="2847133" cy="1200329"/>
          </a:xfrm>
          <a:prstGeom prst="rect">
            <a:avLst/>
          </a:prstGeom>
          <a:solidFill>
            <a:srgbClr val="19186F"/>
          </a:solidFill>
          <a:ln>
            <a:noFill/>
          </a:ln>
        </p:spPr>
        <p:txBody>
          <a:bodyPr wrap="square" rtlCol="0">
            <a:spAutoFit/>
          </a:bodyPr>
          <a:lstStyle/>
          <a:p>
            <a:pPr algn="ctr"/>
            <a:r>
              <a:rPr lang="en-US" sz="2400" dirty="0">
                <a:solidFill>
                  <a:schemeClr val="bg1"/>
                </a:solidFill>
                <a:latin typeface="MuktaMahee Regular" panose="020B0000000000000000" pitchFamily="34" charset="77"/>
                <a:cs typeface="MuktaMahee Regular" panose="020B0000000000000000" pitchFamily="34" charset="77"/>
              </a:rPr>
              <a:t>Channel adjusts to flow and sediment characteristics</a:t>
            </a:r>
          </a:p>
        </p:txBody>
      </p:sp>
      <p:sp>
        <p:nvSpPr>
          <p:cNvPr id="12" name="TextBox 11">
            <a:extLst>
              <a:ext uri="{FF2B5EF4-FFF2-40B4-BE49-F238E27FC236}">
                <a16:creationId xmlns:a16="http://schemas.microsoft.com/office/drawing/2014/main" id="{4C0AD606-D893-5BF4-DDE9-19A0543C8A60}"/>
              </a:ext>
            </a:extLst>
          </p:cNvPr>
          <p:cNvSpPr txBox="1"/>
          <p:nvPr/>
        </p:nvSpPr>
        <p:spPr>
          <a:xfrm>
            <a:off x="279524" y="2795662"/>
            <a:ext cx="2847133" cy="830997"/>
          </a:xfrm>
          <a:prstGeom prst="rect">
            <a:avLst/>
          </a:prstGeom>
          <a:solidFill>
            <a:srgbClr val="19186F"/>
          </a:solidFill>
        </p:spPr>
        <p:txBody>
          <a:bodyPr wrap="square" rtlCol="0">
            <a:spAutoFit/>
          </a:bodyPr>
          <a:lstStyle/>
          <a:p>
            <a:pPr algn="ctr"/>
            <a:r>
              <a:rPr lang="en-US" sz="2400" dirty="0">
                <a:solidFill>
                  <a:schemeClr val="bg1"/>
                </a:solidFill>
              </a:rPr>
              <a:t>Bedrock is abraded by mobile sediment</a:t>
            </a:r>
          </a:p>
        </p:txBody>
      </p:sp>
      <p:sp>
        <p:nvSpPr>
          <p:cNvPr id="13" name="TextBox 12">
            <a:extLst>
              <a:ext uri="{FF2B5EF4-FFF2-40B4-BE49-F238E27FC236}">
                <a16:creationId xmlns:a16="http://schemas.microsoft.com/office/drawing/2014/main" id="{392DCDB4-26FA-B129-8D6A-FBF362F9B493}"/>
              </a:ext>
            </a:extLst>
          </p:cNvPr>
          <p:cNvSpPr txBox="1"/>
          <p:nvPr/>
        </p:nvSpPr>
        <p:spPr>
          <a:xfrm>
            <a:off x="279524" y="3833798"/>
            <a:ext cx="2847133" cy="830997"/>
          </a:xfrm>
          <a:prstGeom prst="rect">
            <a:avLst/>
          </a:prstGeom>
          <a:solidFill>
            <a:srgbClr val="A0522C"/>
          </a:solidFill>
        </p:spPr>
        <p:txBody>
          <a:bodyPr wrap="square" rtlCol="0">
            <a:spAutoFit/>
          </a:bodyPr>
          <a:lstStyle/>
          <a:p>
            <a:pPr algn="ctr"/>
            <a:r>
              <a:rPr lang="en-US" sz="2400" dirty="0">
                <a:solidFill>
                  <a:schemeClr val="bg1"/>
                </a:solidFill>
              </a:rPr>
              <a:t>Bedrock is plucked via stream power</a:t>
            </a:r>
          </a:p>
        </p:txBody>
      </p:sp>
      <p:sp>
        <p:nvSpPr>
          <p:cNvPr id="15" name="TextBox 14">
            <a:extLst>
              <a:ext uri="{FF2B5EF4-FFF2-40B4-BE49-F238E27FC236}">
                <a16:creationId xmlns:a16="http://schemas.microsoft.com/office/drawing/2014/main" id="{4736BFE0-B5EE-85D1-36C7-37017154448F}"/>
              </a:ext>
            </a:extLst>
          </p:cNvPr>
          <p:cNvSpPr txBox="1"/>
          <p:nvPr/>
        </p:nvSpPr>
        <p:spPr>
          <a:xfrm>
            <a:off x="279524" y="4910845"/>
            <a:ext cx="2847133" cy="1200329"/>
          </a:xfrm>
          <a:prstGeom prst="rect">
            <a:avLst/>
          </a:prstGeom>
          <a:solidFill>
            <a:srgbClr val="A0522C"/>
          </a:solidFill>
        </p:spPr>
        <p:txBody>
          <a:bodyPr wrap="square" rtlCol="0">
            <a:spAutoFit/>
          </a:bodyPr>
          <a:lstStyle/>
          <a:p>
            <a:pPr algn="ctr"/>
            <a:r>
              <a:rPr lang="en-US" sz="2400" dirty="0">
                <a:solidFill>
                  <a:schemeClr val="bg1"/>
                </a:solidFill>
              </a:rPr>
              <a:t>Sediment cover modulates transport and erosion</a:t>
            </a:r>
          </a:p>
        </p:txBody>
      </p:sp>
      <p:sp>
        <p:nvSpPr>
          <p:cNvPr id="16" name="TextBox 15">
            <a:extLst>
              <a:ext uri="{FF2B5EF4-FFF2-40B4-BE49-F238E27FC236}">
                <a16:creationId xmlns:a16="http://schemas.microsoft.com/office/drawing/2014/main" id="{64C1ADD6-A935-231E-CA71-3F5D78A3E8BA}"/>
              </a:ext>
            </a:extLst>
          </p:cNvPr>
          <p:cNvSpPr txBox="1"/>
          <p:nvPr/>
        </p:nvSpPr>
        <p:spPr>
          <a:xfrm>
            <a:off x="4020699" y="1509809"/>
            <a:ext cx="2847133" cy="1569660"/>
          </a:xfrm>
          <a:prstGeom prst="rect">
            <a:avLst/>
          </a:prstGeom>
          <a:solidFill>
            <a:srgbClr val="006400"/>
          </a:solidFill>
        </p:spPr>
        <p:txBody>
          <a:bodyPr wrap="square" rtlCol="0">
            <a:spAutoFit/>
          </a:bodyPr>
          <a:lstStyle/>
          <a:p>
            <a:pPr algn="ctr"/>
            <a:r>
              <a:rPr lang="en-US" sz="2400" dirty="0">
                <a:solidFill>
                  <a:schemeClr val="bg1"/>
                </a:solidFill>
              </a:rPr>
              <a:t>Sediment transport adheres to equilibrium channel theory</a:t>
            </a:r>
          </a:p>
        </p:txBody>
      </p:sp>
      <p:sp>
        <p:nvSpPr>
          <p:cNvPr id="17" name="TextBox 16">
            <a:extLst>
              <a:ext uri="{FF2B5EF4-FFF2-40B4-BE49-F238E27FC236}">
                <a16:creationId xmlns:a16="http://schemas.microsoft.com/office/drawing/2014/main" id="{39B133CC-B209-5D4A-A839-CB37D03E77BD}"/>
              </a:ext>
            </a:extLst>
          </p:cNvPr>
          <p:cNvSpPr txBox="1"/>
          <p:nvPr/>
        </p:nvSpPr>
        <p:spPr>
          <a:xfrm>
            <a:off x="4020698" y="3268909"/>
            <a:ext cx="2847133" cy="830997"/>
          </a:xfrm>
          <a:prstGeom prst="rect">
            <a:avLst/>
          </a:prstGeom>
          <a:solidFill>
            <a:srgbClr val="006400"/>
          </a:solidFill>
        </p:spPr>
        <p:txBody>
          <a:bodyPr wrap="square" rtlCol="0">
            <a:spAutoFit/>
          </a:bodyPr>
          <a:lstStyle/>
          <a:p>
            <a:pPr algn="ctr"/>
            <a:r>
              <a:rPr lang="en-US" sz="2400" dirty="0">
                <a:solidFill>
                  <a:schemeClr val="bg1"/>
                </a:solidFill>
              </a:rPr>
              <a:t>Loss of bedload via grain attrition</a:t>
            </a:r>
          </a:p>
        </p:txBody>
      </p:sp>
      <p:grpSp>
        <p:nvGrpSpPr>
          <p:cNvPr id="5" name="Group 4">
            <a:extLst>
              <a:ext uri="{FF2B5EF4-FFF2-40B4-BE49-F238E27FC236}">
                <a16:creationId xmlns:a16="http://schemas.microsoft.com/office/drawing/2014/main" id="{CC60D4F9-3F46-7FA4-3A2C-8706ABEC864B}"/>
              </a:ext>
            </a:extLst>
          </p:cNvPr>
          <p:cNvGrpSpPr/>
          <p:nvPr/>
        </p:nvGrpSpPr>
        <p:grpSpPr>
          <a:xfrm>
            <a:off x="2080485" y="2201875"/>
            <a:ext cx="3197772" cy="3385542"/>
            <a:chOff x="8316314" y="316985"/>
            <a:chExt cx="3197772" cy="3385542"/>
          </a:xfrm>
        </p:grpSpPr>
        <p:sp>
          <p:nvSpPr>
            <p:cNvPr id="2" name="TextBox 1">
              <a:extLst>
                <a:ext uri="{FF2B5EF4-FFF2-40B4-BE49-F238E27FC236}">
                  <a16:creationId xmlns:a16="http://schemas.microsoft.com/office/drawing/2014/main" id="{64E1C92F-975B-6BD1-8B33-650793478456}"/>
                </a:ext>
              </a:extLst>
            </p:cNvPr>
            <p:cNvSpPr txBox="1"/>
            <p:nvPr/>
          </p:nvSpPr>
          <p:spPr>
            <a:xfrm>
              <a:off x="8316314" y="316985"/>
              <a:ext cx="3197772" cy="523220"/>
            </a:xfrm>
            <a:prstGeom prst="rect">
              <a:avLst/>
            </a:prstGeom>
            <a:solidFill>
              <a:srgbClr val="006400"/>
            </a:solidFill>
          </p:spPr>
          <p:txBody>
            <a:bodyPr wrap="square" rtlCol="0">
              <a:spAutoFit/>
            </a:bodyPr>
            <a:lstStyle/>
            <a:p>
              <a:pPr algn="ctr"/>
              <a:r>
                <a:rPr lang="en-US" sz="2800" dirty="0">
                  <a:solidFill>
                    <a:schemeClr val="bg1"/>
                  </a:solidFill>
                </a:rPr>
                <a:t>Mixed Channels</a:t>
              </a:r>
            </a:p>
          </p:txBody>
        </p:sp>
        <p:sp>
          <p:nvSpPr>
            <p:cNvPr id="3" name="TextBox 2">
              <a:extLst>
                <a:ext uri="{FF2B5EF4-FFF2-40B4-BE49-F238E27FC236}">
                  <a16:creationId xmlns:a16="http://schemas.microsoft.com/office/drawing/2014/main" id="{CEDAF2DC-F570-2931-E4D3-1BC454BDB36C}"/>
                </a:ext>
              </a:extLst>
            </p:cNvPr>
            <p:cNvSpPr txBox="1"/>
            <p:nvPr/>
          </p:nvSpPr>
          <p:spPr>
            <a:xfrm>
              <a:off x="8316314" y="840205"/>
              <a:ext cx="3197772" cy="2862322"/>
            </a:xfrm>
            <a:prstGeom prst="rect">
              <a:avLst/>
            </a:prstGeom>
            <a:solidFill>
              <a:srgbClr val="4D90FF"/>
            </a:solidFill>
          </p:spPr>
          <p:txBody>
            <a:bodyPr wrap="square" rtlCol="0">
              <a:spAutoFit/>
            </a:bodyPr>
            <a:lstStyle/>
            <a:p>
              <a:r>
                <a:rPr lang="en-US" sz="2000" dirty="0">
                  <a:solidFill>
                    <a:schemeClr val="bg1"/>
                  </a:solidFill>
                </a:rPr>
                <a:t>Width is self-adjusted within fixed valley</a:t>
              </a:r>
            </a:p>
            <a:p>
              <a:endParaRPr lang="en-US" sz="2000" dirty="0">
                <a:solidFill>
                  <a:schemeClr val="bg1"/>
                </a:solidFill>
              </a:endParaRPr>
            </a:p>
            <a:p>
              <a:r>
                <a:rPr lang="en-US" sz="2000" dirty="0">
                  <a:solidFill>
                    <a:schemeClr val="bg1"/>
                  </a:solidFill>
                </a:rPr>
                <a:t>Slope adjusted to incision and sediment transport</a:t>
              </a:r>
            </a:p>
            <a:p>
              <a:endParaRPr lang="en-US" sz="2000" dirty="0">
                <a:solidFill>
                  <a:schemeClr val="bg1"/>
                </a:solidFill>
              </a:endParaRPr>
            </a:p>
            <a:p>
              <a:r>
                <a:rPr lang="en-US" sz="2000" dirty="0">
                  <a:solidFill>
                    <a:schemeClr val="bg1"/>
                  </a:solidFill>
                </a:rPr>
                <a:t>Erode bedrock over long timescales, episodically </a:t>
              </a:r>
              <a:r>
                <a:rPr lang="en-US" sz="2000" dirty="0" err="1">
                  <a:solidFill>
                    <a:schemeClr val="bg1"/>
                  </a:solidFill>
                </a:rPr>
                <a:t>alluviated</a:t>
              </a:r>
              <a:endParaRPr lang="en-US" sz="2000" dirty="0">
                <a:solidFill>
                  <a:schemeClr val="bg1"/>
                </a:solidFill>
              </a:endParaRPr>
            </a:p>
          </p:txBody>
        </p:sp>
      </p:grpSp>
      <p:sp>
        <p:nvSpPr>
          <p:cNvPr id="7" name="TextBox 6">
            <a:extLst>
              <a:ext uri="{FF2B5EF4-FFF2-40B4-BE49-F238E27FC236}">
                <a16:creationId xmlns:a16="http://schemas.microsoft.com/office/drawing/2014/main" id="{BA1C0889-642D-B3CC-0EEC-5A9A804206EF}"/>
              </a:ext>
            </a:extLst>
          </p:cNvPr>
          <p:cNvSpPr txBox="1"/>
          <p:nvPr/>
        </p:nvSpPr>
        <p:spPr>
          <a:xfrm>
            <a:off x="7641771" y="1337417"/>
            <a:ext cx="4270703" cy="2031325"/>
          </a:xfrm>
          <a:prstGeom prst="rect">
            <a:avLst/>
          </a:prstGeom>
          <a:noFill/>
        </p:spPr>
        <p:txBody>
          <a:bodyPr wrap="square" rtlCol="0">
            <a:spAutoFit/>
          </a:bodyPr>
          <a:lstStyle/>
          <a:p>
            <a:r>
              <a:rPr lang="en-US" dirty="0"/>
              <a:t>Plucking = f(K, Q, S, alpha)</a:t>
            </a:r>
          </a:p>
          <a:p>
            <a:r>
              <a:rPr lang="en-US" dirty="0"/>
              <a:t>Abrasion = f(Q_s, beta, alpha)</a:t>
            </a:r>
          </a:p>
          <a:p>
            <a:endParaRPr lang="en-US" dirty="0"/>
          </a:p>
          <a:p>
            <a:r>
              <a:rPr lang="en-US" dirty="0"/>
              <a:t>Attrition = f(Q_s, beta)</a:t>
            </a:r>
          </a:p>
          <a:p>
            <a:endParaRPr lang="en-US" dirty="0"/>
          </a:p>
          <a:p>
            <a:r>
              <a:rPr lang="en-US" dirty="0"/>
              <a:t>Sedimentation = f(Q_s, attrition, plucking, </a:t>
            </a:r>
            <a:r>
              <a:rPr lang="en-US" dirty="0" err="1"/>
              <a:t>qL</a:t>
            </a:r>
            <a:r>
              <a:rPr lang="en-US" dirty="0"/>
              <a:t>)</a:t>
            </a:r>
          </a:p>
        </p:txBody>
      </p:sp>
    </p:spTree>
    <p:extLst>
      <p:ext uri="{BB962C8B-B14F-4D97-AF65-F5344CB8AC3E}">
        <p14:creationId xmlns:p14="http://schemas.microsoft.com/office/powerpoint/2010/main" val="296611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ED03-727F-F587-CC97-5BE507453016}"/>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7D3E2468-1B2A-9BB9-C7C6-7377A8178054}"/>
              </a:ext>
            </a:extLst>
          </p:cNvPr>
          <p:cNvSpPr>
            <a:spLocks noGrp="1"/>
          </p:cNvSpPr>
          <p:nvPr>
            <p:ph idx="1"/>
          </p:nvPr>
        </p:nvSpPr>
        <p:spPr>
          <a:xfrm>
            <a:off x="838199" y="1595438"/>
            <a:ext cx="10515600" cy="1945402"/>
          </a:xfrm>
        </p:spPr>
        <p:txBody>
          <a:bodyPr>
            <a:normAutofit lnSpcReduction="10000"/>
          </a:bodyPr>
          <a:lstStyle/>
          <a:p>
            <a:r>
              <a:rPr lang="en-US" dirty="0"/>
              <a:t>Endmember paradigm – bedrock rivers and alluvial rivers</a:t>
            </a:r>
          </a:p>
          <a:p>
            <a:r>
              <a:rPr lang="en-US" dirty="0"/>
              <a:t>Complex landscapes have spectrum</a:t>
            </a:r>
          </a:p>
          <a:p>
            <a:r>
              <a:rPr lang="en-US" dirty="0"/>
              <a:t>Evolving understanding of these behaviors</a:t>
            </a:r>
          </a:p>
          <a:p>
            <a:r>
              <a:rPr lang="en-US" dirty="0"/>
              <a:t>Need model that moves in the direction of capturing this complexity!</a:t>
            </a:r>
          </a:p>
          <a:p>
            <a:endParaRPr lang="en-US" dirty="0"/>
          </a:p>
        </p:txBody>
      </p:sp>
      <p:sp>
        <p:nvSpPr>
          <p:cNvPr id="4" name="Slide Number Placeholder 3">
            <a:extLst>
              <a:ext uri="{FF2B5EF4-FFF2-40B4-BE49-F238E27FC236}">
                <a16:creationId xmlns:a16="http://schemas.microsoft.com/office/drawing/2014/main" id="{41C76D79-6BDD-1EDA-5B83-D00C9370FFE1}"/>
              </a:ext>
            </a:extLst>
          </p:cNvPr>
          <p:cNvSpPr>
            <a:spLocks noGrp="1"/>
          </p:cNvSpPr>
          <p:nvPr>
            <p:ph type="sldNum" sz="quarter" idx="12"/>
          </p:nvPr>
        </p:nvSpPr>
        <p:spPr/>
        <p:txBody>
          <a:bodyPr/>
          <a:lstStyle/>
          <a:p>
            <a:fld id="{D5C8E5E2-621D-6841-BEAF-85840233A6D0}" type="slidenum">
              <a:rPr lang="en-US" smtClean="0"/>
              <a:t>32</a:t>
            </a:fld>
            <a:endParaRPr lang="en-US"/>
          </a:p>
        </p:txBody>
      </p:sp>
      <p:sp>
        <p:nvSpPr>
          <p:cNvPr id="5" name="TextBox 4">
            <a:extLst>
              <a:ext uri="{FF2B5EF4-FFF2-40B4-BE49-F238E27FC236}">
                <a16:creationId xmlns:a16="http://schemas.microsoft.com/office/drawing/2014/main" id="{6A0DE2ED-0C07-22EE-F033-E9F9606999B7}"/>
              </a:ext>
            </a:extLst>
          </p:cNvPr>
          <p:cNvSpPr txBox="1"/>
          <p:nvPr/>
        </p:nvSpPr>
        <p:spPr>
          <a:xfrm>
            <a:off x="440531" y="3771027"/>
            <a:ext cx="11310937" cy="2585323"/>
          </a:xfrm>
          <a:prstGeom prst="rect">
            <a:avLst/>
          </a:prstGeom>
          <a:noFill/>
        </p:spPr>
        <p:txBody>
          <a:bodyPr wrap="square">
            <a:spAutoFit/>
          </a:bodyPr>
          <a:lstStyle/>
          <a:p>
            <a:r>
              <a:rPr lang="en-US" dirty="0"/>
              <a:t>Types of erosion dominance plot</a:t>
            </a:r>
          </a:p>
          <a:p>
            <a:r>
              <a:rPr lang="en-US" dirty="0"/>
              <a:t>Transport vs erosion plot</a:t>
            </a:r>
          </a:p>
          <a:p>
            <a:r>
              <a:rPr lang="en-US" dirty="0"/>
              <a:t>If E = 0.0001 at steady state, this doesn’t necessarily mean Eb = 0.0001. Could be that some fraction of steady state E is sediment transport? E = Eb + Eh</a:t>
            </a:r>
          </a:p>
          <a:p>
            <a:r>
              <a:rPr lang="en-US" dirty="0"/>
              <a:t>Or compare, show that although Eh = 0 at steady state, alpha is still close to 1 – alpha = 0 means bed is totally covered</a:t>
            </a:r>
          </a:p>
          <a:p>
            <a:r>
              <a:rPr lang="en-US" dirty="0"/>
              <a:t>Maybe a plot showing Qs efficiency and Eb efficiency?</a:t>
            </a:r>
          </a:p>
          <a:p>
            <a:endParaRPr lang="en-US" dirty="0"/>
          </a:p>
          <a:p>
            <a:r>
              <a:rPr lang="en-US" dirty="0"/>
              <a:t>Rivers to compare – Fraser near winter park; south fork of Williams fork near </a:t>
            </a:r>
            <a:r>
              <a:rPr lang="en-US" dirty="0" err="1"/>
              <a:t>leal</a:t>
            </a:r>
            <a:r>
              <a:rPr lang="en-US" dirty="0"/>
              <a:t>; crystal creek near </a:t>
            </a:r>
            <a:r>
              <a:rPr lang="en-US" dirty="0" err="1"/>
              <a:t>redstone</a:t>
            </a:r>
            <a:r>
              <a:rPr lang="en-US" dirty="0"/>
              <a:t>; chalk creek near </a:t>
            </a:r>
            <a:r>
              <a:rPr lang="en-US" dirty="0" err="1"/>
              <a:t>nathrop</a:t>
            </a:r>
            <a:r>
              <a:rPr lang="en-US" dirty="0"/>
              <a:t>; </a:t>
            </a:r>
            <a:r>
              <a:rPr lang="en-US" dirty="0" err="1"/>
              <a:t>piceance</a:t>
            </a:r>
            <a:r>
              <a:rPr lang="en-US" dirty="0"/>
              <a:t> creek near white river, co; </a:t>
            </a:r>
            <a:r>
              <a:rPr lang="en-US" dirty="0" err="1"/>
              <a:t>yampa</a:t>
            </a:r>
            <a:r>
              <a:rPr lang="en-US" dirty="0"/>
              <a:t> near Maybell; Hayden; Milner</a:t>
            </a:r>
          </a:p>
        </p:txBody>
      </p:sp>
    </p:spTree>
    <p:extLst>
      <p:ext uri="{BB962C8B-B14F-4D97-AF65-F5344CB8AC3E}">
        <p14:creationId xmlns:p14="http://schemas.microsoft.com/office/powerpoint/2010/main" val="4974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5CCA03-4600-CD03-2476-744CA386B460}"/>
              </a:ext>
            </a:extLst>
          </p:cNvPr>
          <p:cNvSpPr>
            <a:spLocks noGrp="1"/>
          </p:cNvSpPr>
          <p:nvPr>
            <p:ph type="sldNum" sz="quarter" idx="12"/>
          </p:nvPr>
        </p:nvSpPr>
        <p:spPr/>
        <p:txBody>
          <a:bodyPr/>
          <a:lstStyle/>
          <a:p>
            <a:fld id="{D5C8E5E2-621D-6841-BEAF-85840233A6D0}" type="slidenum">
              <a:rPr lang="en-US" smtClean="0"/>
              <a:t>4</a:t>
            </a:fld>
            <a:endParaRPr lang="en-US"/>
          </a:p>
        </p:txBody>
      </p:sp>
      <p:sp>
        <p:nvSpPr>
          <p:cNvPr id="6" name="TextBox 5">
            <a:extLst>
              <a:ext uri="{FF2B5EF4-FFF2-40B4-BE49-F238E27FC236}">
                <a16:creationId xmlns:a16="http://schemas.microsoft.com/office/drawing/2014/main" id="{51A3F0E0-2D4C-517E-091E-0A45F495AF42}"/>
              </a:ext>
            </a:extLst>
          </p:cNvPr>
          <p:cNvSpPr txBox="1"/>
          <p:nvPr/>
        </p:nvSpPr>
        <p:spPr>
          <a:xfrm>
            <a:off x="279525" y="260199"/>
            <a:ext cx="11632949" cy="1077218"/>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builds upon previous efforts to capture the complexity of mixed bedrock-alluvial systems</a:t>
            </a:r>
          </a:p>
        </p:txBody>
      </p:sp>
      <p:sp>
        <p:nvSpPr>
          <p:cNvPr id="8" name="Rectangle 7">
            <a:extLst>
              <a:ext uri="{FF2B5EF4-FFF2-40B4-BE49-F238E27FC236}">
                <a16:creationId xmlns:a16="http://schemas.microsoft.com/office/drawing/2014/main" id="{FDB9BB8F-2199-3A6F-BB62-DBBA4A3E4D7E}"/>
              </a:ext>
            </a:extLst>
          </p:cNvPr>
          <p:cNvSpPr/>
          <p:nvPr/>
        </p:nvSpPr>
        <p:spPr>
          <a:xfrm>
            <a:off x="8432800" y="998190"/>
            <a:ext cx="3098800" cy="554883"/>
          </a:xfrm>
          <a:prstGeom prst="rect">
            <a:avLst/>
          </a:prstGeom>
          <a:solidFill>
            <a:srgbClr val="19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Bedrock Components</a:t>
            </a:r>
          </a:p>
        </p:txBody>
      </p:sp>
      <p:sp>
        <p:nvSpPr>
          <p:cNvPr id="9" name="Rectangle 8">
            <a:extLst>
              <a:ext uri="{FF2B5EF4-FFF2-40B4-BE49-F238E27FC236}">
                <a16:creationId xmlns:a16="http://schemas.microsoft.com/office/drawing/2014/main" id="{3F7AB587-8827-8A71-9E32-B565BFDC07A3}"/>
              </a:ext>
            </a:extLst>
          </p:cNvPr>
          <p:cNvSpPr/>
          <p:nvPr/>
        </p:nvSpPr>
        <p:spPr>
          <a:xfrm>
            <a:off x="8432800" y="1553073"/>
            <a:ext cx="3098800" cy="662429"/>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Plucking via stream power</a:t>
            </a:r>
          </a:p>
        </p:txBody>
      </p:sp>
      <p:sp>
        <p:nvSpPr>
          <p:cNvPr id="10" name="Rectangle 9">
            <a:extLst>
              <a:ext uri="{FF2B5EF4-FFF2-40B4-BE49-F238E27FC236}">
                <a16:creationId xmlns:a16="http://schemas.microsoft.com/office/drawing/2014/main" id="{862E025D-5C7F-5581-2C32-92AFA22E17E3}"/>
              </a:ext>
            </a:extLst>
          </p:cNvPr>
          <p:cNvSpPr/>
          <p:nvPr/>
        </p:nvSpPr>
        <p:spPr>
          <a:xfrm>
            <a:off x="8432800" y="2491994"/>
            <a:ext cx="3098800" cy="554883"/>
          </a:xfrm>
          <a:prstGeom prst="rect">
            <a:avLst/>
          </a:prstGeom>
          <a:solidFill>
            <a:srgbClr val="A0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Alluvial Components</a:t>
            </a:r>
          </a:p>
        </p:txBody>
      </p:sp>
      <p:sp>
        <p:nvSpPr>
          <p:cNvPr id="14" name="Rectangle 13">
            <a:extLst>
              <a:ext uri="{FF2B5EF4-FFF2-40B4-BE49-F238E27FC236}">
                <a16:creationId xmlns:a16="http://schemas.microsoft.com/office/drawing/2014/main" id="{F2CCC668-3516-4C8C-05AE-5EAF11035311}"/>
              </a:ext>
            </a:extLst>
          </p:cNvPr>
          <p:cNvSpPr/>
          <p:nvPr/>
        </p:nvSpPr>
        <p:spPr>
          <a:xfrm>
            <a:off x="8432800" y="3046877"/>
            <a:ext cx="3098800" cy="1440369"/>
          </a:xfrm>
          <a:prstGeom prst="rect">
            <a:avLst/>
          </a:prstGeom>
          <a:solidFill>
            <a:srgbClr val="DAA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Near threshold channels, constant shear stress, self-adjusted width</a:t>
            </a:r>
          </a:p>
          <a:p>
            <a:pPr marL="285750" indent="-285750" algn="ctr">
              <a:buFont typeface="Arial" panose="020B0604020202020204" pitchFamily="34" charset="0"/>
              <a:buChar char="•"/>
            </a:pPr>
            <a:r>
              <a:rPr lang="en-US" dirty="0"/>
              <a:t>Coarse sediment transport</a:t>
            </a:r>
          </a:p>
          <a:p>
            <a:pPr marL="285750" indent="-285750" algn="ctr">
              <a:buFont typeface="Arial" panose="020B0604020202020204" pitchFamily="34" charset="0"/>
              <a:buChar char="•"/>
            </a:pPr>
            <a:r>
              <a:rPr lang="en-US" dirty="0"/>
              <a:t>Downstream fining</a:t>
            </a:r>
          </a:p>
        </p:txBody>
      </p:sp>
      <p:sp>
        <p:nvSpPr>
          <p:cNvPr id="18" name="Rectangle 17">
            <a:extLst>
              <a:ext uri="{FF2B5EF4-FFF2-40B4-BE49-F238E27FC236}">
                <a16:creationId xmlns:a16="http://schemas.microsoft.com/office/drawing/2014/main" id="{938D5AB9-A373-A7D6-A1F1-96AF8BAB7775}"/>
              </a:ext>
            </a:extLst>
          </p:cNvPr>
          <p:cNvSpPr/>
          <p:nvPr/>
        </p:nvSpPr>
        <p:spPr>
          <a:xfrm>
            <a:off x="8432800" y="4764687"/>
            <a:ext cx="3098800" cy="554883"/>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Mixed Components</a:t>
            </a:r>
          </a:p>
        </p:txBody>
      </p:sp>
      <p:sp>
        <p:nvSpPr>
          <p:cNvPr id="19" name="Rectangle 18">
            <a:extLst>
              <a:ext uri="{FF2B5EF4-FFF2-40B4-BE49-F238E27FC236}">
                <a16:creationId xmlns:a16="http://schemas.microsoft.com/office/drawing/2014/main" id="{BAAFAA96-674A-1C1B-2690-3086009DBEC3}"/>
              </a:ext>
            </a:extLst>
          </p:cNvPr>
          <p:cNvSpPr/>
          <p:nvPr/>
        </p:nvSpPr>
        <p:spPr>
          <a:xfrm>
            <a:off x="8432800" y="5319570"/>
            <a:ext cx="3098800" cy="1157557"/>
          </a:xfrm>
          <a:prstGeom prst="rect">
            <a:avLst/>
          </a:prstGeom>
          <a:solidFill>
            <a:srgbClr val="4D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Abrasion </a:t>
            </a:r>
          </a:p>
          <a:p>
            <a:pPr marL="285750" indent="-285750" algn="ctr">
              <a:buFont typeface="Arial" panose="020B0604020202020204" pitchFamily="34" charset="0"/>
              <a:buChar char="•"/>
            </a:pPr>
            <a:r>
              <a:rPr lang="en-US" dirty="0"/>
              <a:t>Process efficiency depends on sediment cover</a:t>
            </a:r>
          </a:p>
        </p:txBody>
      </p:sp>
      <p:pic>
        <p:nvPicPr>
          <p:cNvPr id="59" name="Picture 58" descr="A picture containing diagram&#10;&#10;Description automatically generated">
            <a:extLst>
              <a:ext uri="{FF2B5EF4-FFF2-40B4-BE49-F238E27FC236}">
                <a16:creationId xmlns:a16="http://schemas.microsoft.com/office/drawing/2014/main" id="{22B7226A-0399-07B2-EF8E-EEFA9BE57E46}"/>
              </a:ext>
            </a:extLst>
          </p:cNvPr>
          <p:cNvPicPr>
            <a:picLocks noChangeAspect="1"/>
          </p:cNvPicPr>
          <p:nvPr/>
        </p:nvPicPr>
        <p:blipFill>
          <a:blip r:embed="rId3"/>
          <a:stretch>
            <a:fillRect/>
          </a:stretch>
        </p:blipFill>
        <p:spPr>
          <a:xfrm>
            <a:off x="660400" y="1379503"/>
            <a:ext cx="4271363" cy="2606040"/>
          </a:xfrm>
          <a:prstGeom prst="rect">
            <a:avLst/>
          </a:prstGeom>
        </p:spPr>
      </p:pic>
      <p:sp>
        <p:nvSpPr>
          <p:cNvPr id="2" name="TextBox 1">
            <a:extLst>
              <a:ext uri="{FF2B5EF4-FFF2-40B4-BE49-F238E27FC236}">
                <a16:creationId xmlns:a16="http://schemas.microsoft.com/office/drawing/2014/main" id="{DBA9CE53-8FD9-0F32-3033-2245A7B7D241}"/>
              </a:ext>
            </a:extLst>
          </p:cNvPr>
          <p:cNvSpPr txBox="1"/>
          <p:nvPr/>
        </p:nvSpPr>
        <p:spPr>
          <a:xfrm>
            <a:off x="660400" y="3460381"/>
            <a:ext cx="2135681" cy="400110"/>
          </a:xfrm>
          <a:prstGeom prst="rect">
            <a:avLst/>
          </a:prstGeom>
          <a:noFill/>
        </p:spPr>
        <p:txBody>
          <a:bodyPr wrap="square" rtlCol="0">
            <a:spAutoFit/>
          </a:bodyPr>
          <a:lstStyle/>
          <a:p>
            <a:r>
              <a:rPr lang="en-US" sz="1000" dirty="0"/>
              <a:t>Modified from </a:t>
            </a:r>
            <a:br>
              <a:rPr lang="en-US" sz="1000" dirty="0"/>
            </a:br>
            <a:r>
              <a:rPr lang="en-US" sz="1000" dirty="0" err="1"/>
              <a:t>Wickert</a:t>
            </a:r>
            <a:r>
              <a:rPr lang="en-US" sz="1000" dirty="0"/>
              <a:t> and </a:t>
            </a:r>
            <a:r>
              <a:rPr lang="en-US" sz="1000" dirty="0" err="1"/>
              <a:t>Schildgen</a:t>
            </a:r>
            <a:r>
              <a:rPr lang="en-US" sz="1000" dirty="0"/>
              <a:t>, 2019</a:t>
            </a:r>
          </a:p>
        </p:txBody>
      </p:sp>
    </p:spTree>
    <p:extLst>
      <p:ext uri="{BB962C8B-B14F-4D97-AF65-F5344CB8AC3E}">
        <p14:creationId xmlns:p14="http://schemas.microsoft.com/office/powerpoint/2010/main" val="368764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5CCA03-4600-CD03-2476-744CA386B460}"/>
              </a:ext>
            </a:extLst>
          </p:cNvPr>
          <p:cNvSpPr>
            <a:spLocks noGrp="1"/>
          </p:cNvSpPr>
          <p:nvPr>
            <p:ph type="sldNum" sz="quarter" idx="12"/>
          </p:nvPr>
        </p:nvSpPr>
        <p:spPr/>
        <p:txBody>
          <a:bodyPr/>
          <a:lstStyle/>
          <a:p>
            <a:fld id="{D5C8E5E2-621D-6841-BEAF-85840233A6D0}" type="slidenum">
              <a:rPr lang="en-US" smtClean="0"/>
              <a:t>5</a:t>
            </a:fld>
            <a:endParaRPr lang="en-US"/>
          </a:p>
        </p:txBody>
      </p:sp>
      <p:sp>
        <p:nvSpPr>
          <p:cNvPr id="6" name="TextBox 5">
            <a:extLst>
              <a:ext uri="{FF2B5EF4-FFF2-40B4-BE49-F238E27FC236}">
                <a16:creationId xmlns:a16="http://schemas.microsoft.com/office/drawing/2014/main" id="{51A3F0E0-2D4C-517E-091E-0A45F495AF42}"/>
              </a:ext>
            </a:extLst>
          </p:cNvPr>
          <p:cNvSpPr txBox="1"/>
          <p:nvPr/>
        </p:nvSpPr>
        <p:spPr>
          <a:xfrm>
            <a:off x="279525" y="260199"/>
            <a:ext cx="11632949" cy="1077218"/>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builds upon previous efforts to capture the complexity of mixed bedrock-alluvial systems</a:t>
            </a:r>
          </a:p>
        </p:txBody>
      </p:sp>
      <p:sp>
        <p:nvSpPr>
          <p:cNvPr id="8" name="Rectangle 7">
            <a:extLst>
              <a:ext uri="{FF2B5EF4-FFF2-40B4-BE49-F238E27FC236}">
                <a16:creationId xmlns:a16="http://schemas.microsoft.com/office/drawing/2014/main" id="{FDB9BB8F-2199-3A6F-BB62-DBBA4A3E4D7E}"/>
              </a:ext>
            </a:extLst>
          </p:cNvPr>
          <p:cNvSpPr/>
          <p:nvPr/>
        </p:nvSpPr>
        <p:spPr>
          <a:xfrm>
            <a:off x="8432800" y="998190"/>
            <a:ext cx="3098800" cy="554883"/>
          </a:xfrm>
          <a:prstGeom prst="rect">
            <a:avLst/>
          </a:prstGeom>
          <a:solidFill>
            <a:srgbClr val="19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Bedrock Components</a:t>
            </a:r>
          </a:p>
        </p:txBody>
      </p:sp>
      <p:sp>
        <p:nvSpPr>
          <p:cNvPr id="9" name="Rectangle 8">
            <a:extLst>
              <a:ext uri="{FF2B5EF4-FFF2-40B4-BE49-F238E27FC236}">
                <a16:creationId xmlns:a16="http://schemas.microsoft.com/office/drawing/2014/main" id="{3F7AB587-8827-8A71-9E32-B565BFDC07A3}"/>
              </a:ext>
            </a:extLst>
          </p:cNvPr>
          <p:cNvSpPr/>
          <p:nvPr/>
        </p:nvSpPr>
        <p:spPr>
          <a:xfrm>
            <a:off x="8432800" y="1553073"/>
            <a:ext cx="3098800" cy="662429"/>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Plucking via stream power</a:t>
            </a:r>
          </a:p>
        </p:txBody>
      </p:sp>
      <p:sp>
        <p:nvSpPr>
          <p:cNvPr id="10" name="Rectangle 9">
            <a:extLst>
              <a:ext uri="{FF2B5EF4-FFF2-40B4-BE49-F238E27FC236}">
                <a16:creationId xmlns:a16="http://schemas.microsoft.com/office/drawing/2014/main" id="{862E025D-5C7F-5581-2C32-92AFA22E17E3}"/>
              </a:ext>
            </a:extLst>
          </p:cNvPr>
          <p:cNvSpPr/>
          <p:nvPr/>
        </p:nvSpPr>
        <p:spPr>
          <a:xfrm>
            <a:off x="8432800" y="2491994"/>
            <a:ext cx="3098800" cy="554883"/>
          </a:xfrm>
          <a:prstGeom prst="rect">
            <a:avLst/>
          </a:prstGeom>
          <a:solidFill>
            <a:srgbClr val="A0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Alluvial Components</a:t>
            </a:r>
          </a:p>
        </p:txBody>
      </p:sp>
      <p:sp>
        <p:nvSpPr>
          <p:cNvPr id="14" name="Rectangle 13">
            <a:extLst>
              <a:ext uri="{FF2B5EF4-FFF2-40B4-BE49-F238E27FC236}">
                <a16:creationId xmlns:a16="http://schemas.microsoft.com/office/drawing/2014/main" id="{F2CCC668-3516-4C8C-05AE-5EAF11035311}"/>
              </a:ext>
            </a:extLst>
          </p:cNvPr>
          <p:cNvSpPr/>
          <p:nvPr/>
        </p:nvSpPr>
        <p:spPr>
          <a:xfrm>
            <a:off x="8432800" y="3046877"/>
            <a:ext cx="3098800" cy="1440369"/>
          </a:xfrm>
          <a:prstGeom prst="rect">
            <a:avLst/>
          </a:prstGeom>
          <a:solidFill>
            <a:srgbClr val="DAA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Near threshold channels, constant shear stress, self-adjusted width</a:t>
            </a:r>
          </a:p>
          <a:p>
            <a:pPr marL="285750" indent="-285750" algn="ctr">
              <a:buFont typeface="Arial" panose="020B0604020202020204" pitchFamily="34" charset="0"/>
              <a:buChar char="•"/>
            </a:pPr>
            <a:r>
              <a:rPr lang="en-US" dirty="0"/>
              <a:t>Coarse sediment transport</a:t>
            </a:r>
          </a:p>
          <a:p>
            <a:pPr marL="285750" indent="-285750" algn="ctr">
              <a:buFont typeface="Arial" panose="020B0604020202020204" pitchFamily="34" charset="0"/>
              <a:buChar char="•"/>
            </a:pPr>
            <a:r>
              <a:rPr lang="en-US" dirty="0"/>
              <a:t>Downstream fining</a:t>
            </a:r>
          </a:p>
        </p:txBody>
      </p:sp>
      <p:sp>
        <p:nvSpPr>
          <p:cNvPr id="18" name="Rectangle 17">
            <a:extLst>
              <a:ext uri="{FF2B5EF4-FFF2-40B4-BE49-F238E27FC236}">
                <a16:creationId xmlns:a16="http://schemas.microsoft.com/office/drawing/2014/main" id="{938D5AB9-A373-A7D6-A1F1-96AF8BAB7775}"/>
              </a:ext>
            </a:extLst>
          </p:cNvPr>
          <p:cNvSpPr/>
          <p:nvPr/>
        </p:nvSpPr>
        <p:spPr>
          <a:xfrm>
            <a:off x="8432800" y="4764687"/>
            <a:ext cx="3098800" cy="554883"/>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Mixed Components</a:t>
            </a:r>
          </a:p>
        </p:txBody>
      </p:sp>
      <p:sp>
        <p:nvSpPr>
          <p:cNvPr id="19" name="Rectangle 18">
            <a:extLst>
              <a:ext uri="{FF2B5EF4-FFF2-40B4-BE49-F238E27FC236}">
                <a16:creationId xmlns:a16="http://schemas.microsoft.com/office/drawing/2014/main" id="{BAAFAA96-674A-1C1B-2690-3086009DBEC3}"/>
              </a:ext>
            </a:extLst>
          </p:cNvPr>
          <p:cNvSpPr/>
          <p:nvPr/>
        </p:nvSpPr>
        <p:spPr>
          <a:xfrm>
            <a:off x="8432800" y="5319570"/>
            <a:ext cx="3098800" cy="1157557"/>
          </a:xfrm>
          <a:prstGeom prst="rect">
            <a:avLst/>
          </a:prstGeom>
          <a:solidFill>
            <a:srgbClr val="4D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Abrasion </a:t>
            </a:r>
          </a:p>
          <a:p>
            <a:pPr marL="285750" indent="-285750" algn="ctr">
              <a:buFont typeface="Arial" panose="020B0604020202020204" pitchFamily="34" charset="0"/>
              <a:buChar char="•"/>
            </a:pPr>
            <a:r>
              <a:rPr lang="en-US" dirty="0"/>
              <a:t>Process efficiency depends on sediment cover</a:t>
            </a:r>
          </a:p>
        </p:txBody>
      </p:sp>
      <p:pic>
        <p:nvPicPr>
          <p:cNvPr id="59" name="Picture 58" descr="A picture containing diagram&#10;&#10;Description automatically generated">
            <a:extLst>
              <a:ext uri="{FF2B5EF4-FFF2-40B4-BE49-F238E27FC236}">
                <a16:creationId xmlns:a16="http://schemas.microsoft.com/office/drawing/2014/main" id="{22B7226A-0399-07B2-EF8E-EEFA9BE57E46}"/>
              </a:ext>
            </a:extLst>
          </p:cNvPr>
          <p:cNvPicPr>
            <a:picLocks noChangeAspect="1"/>
          </p:cNvPicPr>
          <p:nvPr/>
        </p:nvPicPr>
        <p:blipFill>
          <a:blip r:embed="rId3"/>
          <a:stretch>
            <a:fillRect/>
          </a:stretch>
        </p:blipFill>
        <p:spPr>
          <a:xfrm>
            <a:off x="660400" y="1379503"/>
            <a:ext cx="4271363" cy="2606040"/>
          </a:xfrm>
          <a:prstGeom prst="rect">
            <a:avLst/>
          </a:prstGeom>
        </p:spPr>
      </p:pic>
      <p:sp>
        <p:nvSpPr>
          <p:cNvPr id="2" name="TextBox 1">
            <a:extLst>
              <a:ext uri="{FF2B5EF4-FFF2-40B4-BE49-F238E27FC236}">
                <a16:creationId xmlns:a16="http://schemas.microsoft.com/office/drawing/2014/main" id="{DBA9CE53-8FD9-0F32-3033-2245A7B7D241}"/>
              </a:ext>
            </a:extLst>
          </p:cNvPr>
          <p:cNvSpPr txBox="1"/>
          <p:nvPr/>
        </p:nvSpPr>
        <p:spPr>
          <a:xfrm>
            <a:off x="660400" y="3460381"/>
            <a:ext cx="2135681" cy="400110"/>
          </a:xfrm>
          <a:prstGeom prst="rect">
            <a:avLst/>
          </a:prstGeom>
          <a:noFill/>
        </p:spPr>
        <p:txBody>
          <a:bodyPr wrap="square" rtlCol="0">
            <a:spAutoFit/>
          </a:bodyPr>
          <a:lstStyle/>
          <a:p>
            <a:r>
              <a:rPr lang="en-US" sz="1000" dirty="0"/>
              <a:t>Modified from </a:t>
            </a:r>
            <a:br>
              <a:rPr lang="en-US" sz="1000" dirty="0"/>
            </a:br>
            <a:r>
              <a:rPr lang="en-US" sz="1000" dirty="0" err="1"/>
              <a:t>Wickert</a:t>
            </a:r>
            <a:r>
              <a:rPr lang="en-US" sz="1000" dirty="0"/>
              <a:t> and </a:t>
            </a:r>
            <a:r>
              <a:rPr lang="en-US" sz="1000" dirty="0" err="1"/>
              <a:t>Schildgen</a:t>
            </a:r>
            <a:r>
              <a:rPr lang="en-US" sz="1000" dirty="0"/>
              <a:t>, 2019</a:t>
            </a:r>
          </a:p>
        </p:txBody>
      </p:sp>
      <p:pic>
        <p:nvPicPr>
          <p:cNvPr id="3" name="Picture 2" descr="Icon&#10;&#10;Description automatically generated">
            <a:extLst>
              <a:ext uri="{FF2B5EF4-FFF2-40B4-BE49-F238E27FC236}">
                <a16:creationId xmlns:a16="http://schemas.microsoft.com/office/drawing/2014/main" id="{1431E40C-8FC2-BDC0-051F-49499A85523F}"/>
              </a:ext>
            </a:extLst>
          </p:cNvPr>
          <p:cNvPicPr>
            <a:picLocks noChangeAspect="1"/>
          </p:cNvPicPr>
          <p:nvPr/>
        </p:nvPicPr>
        <p:blipFill>
          <a:blip r:embed="rId4"/>
          <a:stretch>
            <a:fillRect/>
          </a:stretch>
        </p:blipFill>
        <p:spPr>
          <a:xfrm>
            <a:off x="1054101" y="2449512"/>
            <a:ext cx="2552700" cy="3987800"/>
          </a:xfrm>
          <a:prstGeom prst="rect">
            <a:avLst/>
          </a:prstGeom>
        </p:spPr>
      </p:pic>
    </p:spTree>
    <p:extLst>
      <p:ext uri="{BB962C8B-B14F-4D97-AF65-F5344CB8AC3E}">
        <p14:creationId xmlns:p14="http://schemas.microsoft.com/office/powerpoint/2010/main" val="1680795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5CCA03-4600-CD03-2476-744CA386B460}"/>
              </a:ext>
            </a:extLst>
          </p:cNvPr>
          <p:cNvSpPr>
            <a:spLocks noGrp="1"/>
          </p:cNvSpPr>
          <p:nvPr>
            <p:ph type="sldNum" sz="quarter" idx="12"/>
          </p:nvPr>
        </p:nvSpPr>
        <p:spPr/>
        <p:txBody>
          <a:bodyPr/>
          <a:lstStyle/>
          <a:p>
            <a:fld id="{D5C8E5E2-621D-6841-BEAF-85840233A6D0}" type="slidenum">
              <a:rPr lang="en-US" smtClean="0"/>
              <a:t>6</a:t>
            </a:fld>
            <a:endParaRPr lang="en-US"/>
          </a:p>
        </p:txBody>
      </p:sp>
      <p:sp>
        <p:nvSpPr>
          <p:cNvPr id="6" name="TextBox 5">
            <a:extLst>
              <a:ext uri="{FF2B5EF4-FFF2-40B4-BE49-F238E27FC236}">
                <a16:creationId xmlns:a16="http://schemas.microsoft.com/office/drawing/2014/main" id="{51A3F0E0-2D4C-517E-091E-0A45F495AF42}"/>
              </a:ext>
            </a:extLst>
          </p:cNvPr>
          <p:cNvSpPr txBox="1"/>
          <p:nvPr/>
        </p:nvSpPr>
        <p:spPr>
          <a:xfrm>
            <a:off x="279525" y="260199"/>
            <a:ext cx="11632949" cy="1077218"/>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builds upon previous efforts to capture the complexity of mixed bedrock-alluvial systems</a:t>
            </a:r>
          </a:p>
        </p:txBody>
      </p:sp>
      <p:sp>
        <p:nvSpPr>
          <p:cNvPr id="8" name="Rectangle 7">
            <a:extLst>
              <a:ext uri="{FF2B5EF4-FFF2-40B4-BE49-F238E27FC236}">
                <a16:creationId xmlns:a16="http://schemas.microsoft.com/office/drawing/2014/main" id="{FDB9BB8F-2199-3A6F-BB62-DBBA4A3E4D7E}"/>
              </a:ext>
            </a:extLst>
          </p:cNvPr>
          <p:cNvSpPr/>
          <p:nvPr/>
        </p:nvSpPr>
        <p:spPr>
          <a:xfrm>
            <a:off x="8432800" y="998190"/>
            <a:ext cx="3098800" cy="554883"/>
          </a:xfrm>
          <a:prstGeom prst="rect">
            <a:avLst/>
          </a:prstGeom>
          <a:solidFill>
            <a:srgbClr val="19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Bedrock Components</a:t>
            </a:r>
          </a:p>
        </p:txBody>
      </p:sp>
      <p:sp>
        <p:nvSpPr>
          <p:cNvPr id="9" name="Rectangle 8">
            <a:extLst>
              <a:ext uri="{FF2B5EF4-FFF2-40B4-BE49-F238E27FC236}">
                <a16:creationId xmlns:a16="http://schemas.microsoft.com/office/drawing/2014/main" id="{3F7AB587-8827-8A71-9E32-B565BFDC07A3}"/>
              </a:ext>
            </a:extLst>
          </p:cNvPr>
          <p:cNvSpPr/>
          <p:nvPr/>
        </p:nvSpPr>
        <p:spPr>
          <a:xfrm>
            <a:off x="8432800" y="1553073"/>
            <a:ext cx="3098800" cy="662429"/>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Plucking via stream power</a:t>
            </a:r>
          </a:p>
        </p:txBody>
      </p:sp>
      <p:sp>
        <p:nvSpPr>
          <p:cNvPr id="10" name="Rectangle 9">
            <a:extLst>
              <a:ext uri="{FF2B5EF4-FFF2-40B4-BE49-F238E27FC236}">
                <a16:creationId xmlns:a16="http://schemas.microsoft.com/office/drawing/2014/main" id="{862E025D-5C7F-5581-2C32-92AFA22E17E3}"/>
              </a:ext>
            </a:extLst>
          </p:cNvPr>
          <p:cNvSpPr/>
          <p:nvPr/>
        </p:nvSpPr>
        <p:spPr>
          <a:xfrm>
            <a:off x="8432800" y="2491994"/>
            <a:ext cx="3098800" cy="554883"/>
          </a:xfrm>
          <a:prstGeom prst="rect">
            <a:avLst/>
          </a:prstGeom>
          <a:solidFill>
            <a:srgbClr val="A0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Alluvial Components</a:t>
            </a:r>
          </a:p>
        </p:txBody>
      </p:sp>
      <p:sp>
        <p:nvSpPr>
          <p:cNvPr id="14" name="Rectangle 13">
            <a:extLst>
              <a:ext uri="{FF2B5EF4-FFF2-40B4-BE49-F238E27FC236}">
                <a16:creationId xmlns:a16="http://schemas.microsoft.com/office/drawing/2014/main" id="{F2CCC668-3516-4C8C-05AE-5EAF11035311}"/>
              </a:ext>
            </a:extLst>
          </p:cNvPr>
          <p:cNvSpPr/>
          <p:nvPr/>
        </p:nvSpPr>
        <p:spPr>
          <a:xfrm>
            <a:off x="8432800" y="3046877"/>
            <a:ext cx="3098800" cy="1440369"/>
          </a:xfrm>
          <a:prstGeom prst="rect">
            <a:avLst/>
          </a:prstGeom>
          <a:solidFill>
            <a:srgbClr val="DAA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Near threshold channels, constant shear stress, self-adjusted width</a:t>
            </a:r>
          </a:p>
          <a:p>
            <a:pPr marL="285750" indent="-285750" algn="ctr">
              <a:buFont typeface="Arial" panose="020B0604020202020204" pitchFamily="34" charset="0"/>
              <a:buChar char="•"/>
            </a:pPr>
            <a:r>
              <a:rPr lang="en-US" dirty="0"/>
              <a:t>Coarse sediment transport</a:t>
            </a:r>
          </a:p>
          <a:p>
            <a:pPr marL="285750" indent="-285750" algn="ctr">
              <a:buFont typeface="Arial" panose="020B0604020202020204" pitchFamily="34" charset="0"/>
              <a:buChar char="•"/>
            </a:pPr>
            <a:r>
              <a:rPr lang="en-US" dirty="0"/>
              <a:t>Downstream fining</a:t>
            </a:r>
          </a:p>
        </p:txBody>
      </p:sp>
      <p:sp>
        <p:nvSpPr>
          <p:cNvPr id="18" name="Rectangle 17">
            <a:extLst>
              <a:ext uri="{FF2B5EF4-FFF2-40B4-BE49-F238E27FC236}">
                <a16:creationId xmlns:a16="http://schemas.microsoft.com/office/drawing/2014/main" id="{938D5AB9-A373-A7D6-A1F1-96AF8BAB7775}"/>
              </a:ext>
            </a:extLst>
          </p:cNvPr>
          <p:cNvSpPr/>
          <p:nvPr/>
        </p:nvSpPr>
        <p:spPr>
          <a:xfrm>
            <a:off x="8432800" y="4764687"/>
            <a:ext cx="3098800" cy="554883"/>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Mixed Components</a:t>
            </a:r>
          </a:p>
        </p:txBody>
      </p:sp>
      <p:sp>
        <p:nvSpPr>
          <p:cNvPr id="19" name="Rectangle 18">
            <a:extLst>
              <a:ext uri="{FF2B5EF4-FFF2-40B4-BE49-F238E27FC236}">
                <a16:creationId xmlns:a16="http://schemas.microsoft.com/office/drawing/2014/main" id="{BAAFAA96-674A-1C1B-2690-3086009DBEC3}"/>
              </a:ext>
            </a:extLst>
          </p:cNvPr>
          <p:cNvSpPr/>
          <p:nvPr/>
        </p:nvSpPr>
        <p:spPr>
          <a:xfrm>
            <a:off x="8432800" y="5319570"/>
            <a:ext cx="3098800" cy="1157557"/>
          </a:xfrm>
          <a:prstGeom prst="rect">
            <a:avLst/>
          </a:prstGeom>
          <a:solidFill>
            <a:srgbClr val="4D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Abrasion </a:t>
            </a:r>
          </a:p>
          <a:p>
            <a:pPr marL="285750" indent="-285750" algn="ctr">
              <a:buFont typeface="Arial" panose="020B0604020202020204" pitchFamily="34" charset="0"/>
              <a:buChar char="•"/>
            </a:pPr>
            <a:r>
              <a:rPr lang="en-US" dirty="0"/>
              <a:t>Process efficiency depends on sediment cover</a:t>
            </a:r>
          </a:p>
        </p:txBody>
      </p:sp>
      <p:pic>
        <p:nvPicPr>
          <p:cNvPr id="59" name="Picture 58" descr="A picture containing diagram&#10;&#10;Description automatically generated">
            <a:extLst>
              <a:ext uri="{FF2B5EF4-FFF2-40B4-BE49-F238E27FC236}">
                <a16:creationId xmlns:a16="http://schemas.microsoft.com/office/drawing/2014/main" id="{22B7226A-0399-07B2-EF8E-EEFA9BE57E46}"/>
              </a:ext>
            </a:extLst>
          </p:cNvPr>
          <p:cNvPicPr>
            <a:picLocks noChangeAspect="1"/>
          </p:cNvPicPr>
          <p:nvPr/>
        </p:nvPicPr>
        <p:blipFill>
          <a:blip r:embed="rId3"/>
          <a:stretch>
            <a:fillRect/>
          </a:stretch>
        </p:blipFill>
        <p:spPr>
          <a:xfrm>
            <a:off x="660400" y="1379503"/>
            <a:ext cx="4271363" cy="2606040"/>
          </a:xfrm>
          <a:prstGeom prst="rect">
            <a:avLst/>
          </a:prstGeom>
        </p:spPr>
      </p:pic>
      <p:sp>
        <p:nvSpPr>
          <p:cNvPr id="2" name="TextBox 1">
            <a:extLst>
              <a:ext uri="{FF2B5EF4-FFF2-40B4-BE49-F238E27FC236}">
                <a16:creationId xmlns:a16="http://schemas.microsoft.com/office/drawing/2014/main" id="{DBA9CE53-8FD9-0F32-3033-2245A7B7D241}"/>
              </a:ext>
            </a:extLst>
          </p:cNvPr>
          <p:cNvSpPr txBox="1"/>
          <p:nvPr/>
        </p:nvSpPr>
        <p:spPr>
          <a:xfrm>
            <a:off x="660400" y="3460381"/>
            <a:ext cx="2135681" cy="400110"/>
          </a:xfrm>
          <a:prstGeom prst="rect">
            <a:avLst/>
          </a:prstGeom>
          <a:noFill/>
        </p:spPr>
        <p:txBody>
          <a:bodyPr wrap="square" rtlCol="0">
            <a:spAutoFit/>
          </a:bodyPr>
          <a:lstStyle/>
          <a:p>
            <a:r>
              <a:rPr lang="en-US" sz="1000" dirty="0"/>
              <a:t>Modified from </a:t>
            </a:r>
            <a:br>
              <a:rPr lang="en-US" sz="1000" dirty="0"/>
            </a:br>
            <a:r>
              <a:rPr lang="en-US" sz="1000" dirty="0" err="1"/>
              <a:t>Wickert</a:t>
            </a:r>
            <a:r>
              <a:rPr lang="en-US" sz="1000" dirty="0"/>
              <a:t> and </a:t>
            </a:r>
            <a:r>
              <a:rPr lang="en-US" sz="1000" dirty="0" err="1"/>
              <a:t>Schildgen</a:t>
            </a:r>
            <a:r>
              <a:rPr lang="en-US" sz="1000" dirty="0"/>
              <a:t>, 2019</a:t>
            </a:r>
          </a:p>
        </p:txBody>
      </p:sp>
      <p:pic>
        <p:nvPicPr>
          <p:cNvPr id="3" name="Picture 2" descr="Icon&#10;&#10;Description automatically generated">
            <a:extLst>
              <a:ext uri="{FF2B5EF4-FFF2-40B4-BE49-F238E27FC236}">
                <a16:creationId xmlns:a16="http://schemas.microsoft.com/office/drawing/2014/main" id="{1431E40C-8FC2-BDC0-051F-49499A85523F}"/>
              </a:ext>
            </a:extLst>
          </p:cNvPr>
          <p:cNvPicPr>
            <a:picLocks noChangeAspect="1"/>
          </p:cNvPicPr>
          <p:nvPr/>
        </p:nvPicPr>
        <p:blipFill>
          <a:blip r:embed="rId4"/>
          <a:stretch>
            <a:fillRect/>
          </a:stretch>
        </p:blipFill>
        <p:spPr>
          <a:xfrm>
            <a:off x="1054101" y="2449512"/>
            <a:ext cx="2552700" cy="3987800"/>
          </a:xfrm>
          <a:prstGeom prst="rect">
            <a:avLst/>
          </a:prstGeom>
        </p:spPr>
      </p:pic>
      <p:pic>
        <p:nvPicPr>
          <p:cNvPr id="7" name="Picture 6" descr="Icon&#10;&#10;Description automatically generated">
            <a:extLst>
              <a:ext uri="{FF2B5EF4-FFF2-40B4-BE49-F238E27FC236}">
                <a16:creationId xmlns:a16="http://schemas.microsoft.com/office/drawing/2014/main" id="{C5218B7C-A44F-B4A6-48EC-A3DBE1769541}"/>
              </a:ext>
            </a:extLst>
          </p:cNvPr>
          <p:cNvPicPr>
            <a:picLocks noChangeAspect="1"/>
          </p:cNvPicPr>
          <p:nvPr/>
        </p:nvPicPr>
        <p:blipFill>
          <a:blip r:embed="rId5"/>
          <a:stretch>
            <a:fillRect/>
          </a:stretch>
        </p:blipFill>
        <p:spPr>
          <a:xfrm>
            <a:off x="3215182" y="1806499"/>
            <a:ext cx="4673600" cy="3543300"/>
          </a:xfrm>
          <a:prstGeom prst="rect">
            <a:avLst/>
          </a:prstGeom>
        </p:spPr>
      </p:pic>
    </p:spTree>
    <p:extLst>
      <p:ext uri="{BB962C8B-B14F-4D97-AF65-F5344CB8AC3E}">
        <p14:creationId xmlns:p14="http://schemas.microsoft.com/office/powerpoint/2010/main" val="168295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5CCA03-4600-CD03-2476-744CA386B460}"/>
              </a:ext>
            </a:extLst>
          </p:cNvPr>
          <p:cNvSpPr>
            <a:spLocks noGrp="1"/>
          </p:cNvSpPr>
          <p:nvPr>
            <p:ph type="sldNum" sz="quarter" idx="12"/>
          </p:nvPr>
        </p:nvSpPr>
        <p:spPr/>
        <p:txBody>
          <a:bodyPr/>
          <a:lstStyle/>
          <a:p>
            <a:fld id="{D5C8E5E2-621D-6841-BEAF-85840233A6D0}" type="slidenum">
              <a:rPr lang="en-US" smtClean="0"/>
              <a:t>7</a:t>
            </a:fld>
            <a:endParaRPr lang="en-US"/>
          </a:p>
        </p:txBody>
      </p:sp>
      <p:sp>
        <p:nvSpPr>
          <p:cNvPr id="6" name="TextBox 5">
            <a:extLst>
              <a:ext uri="{FF2B5EF4-FFF2-40B4-BE49-F238E27FC236}">
                <a16:creationId xmlns:a16="http://schemas.microsoft.com/office/drawing/2014/main" id="{51A3F0E0-2D4C-517E-091E-0A45F495AF42}"/>
              </a:ext>
            </a:extLst>
          </p:cNvPr>
          <p:cNvSpPr txBox="1"/>
          <p:nvPr/>
        </p:nvSpPr>
        <p:spPr>
          <a:xfrm>
            <a:off x="279525" y="260199"/>
            <a:ext cx="11632949" cy="1077218"/>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builds upon previous efforts to capture the complexity of mixed bedrock-alluvial systems</a:t>
            </a:r>
          </a:p>
        </p:txBody>
      </p:sp>
      <p:sp>
        <p:nvSpPr>
          <p:cNvPr id="8" name="Rectangle 7">
            <a:extLst>
              <a:ext uri="{FF2B5EF4-FFF2-40B4-BE49-F238E27FC236}">
                <a16:creationId xmlns:a16="http://schemas.microsoft.com/office/drawing/2014/main" id="{FDB9BB8F-2199-3A6F-BB62-DBBA4A3E4D7E}"/>
              </a:ext>
            </a:extLst>
          </p:cNvPr>
          <p:cNvSpPr/>
          <p:nvPr/>
        </p:nvSpPr>
        <p:spPr>
          <a:xfrm>
            <a:off x="8432800" y="998190"/>
            <a:ext cx="3098800" cy="554883"/>
          </a:xfrm>
          <a:prstGeom prst="rect">
            <a:avLst/>
          </a:prstGeom>
          <a:solidFill>
            <a:srgbClr val="19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Bedrock Components</a:t>
            </a:r>
          </a:p>
        </p:txBody>
      </p:sp>
      <p:sp>
        <p:nvSpPr>
          <p:cNvPr id="9" name="Rectangle 8">
            <a:extLst>
              <a:ext uri="{FF2B5EF4-FFF2-40B4-BE49-F238E27FC236}">
                <a16:creationId xmlns:a16="http://schemas.microsoft.com/office/drawing/2014/main" id="{3F7AB587-8827-8A71-9E32-B565BFDC07A3}"/>
              </a:ext>
            </a:extLst>
          </p:cNvPr>
          <p:cNvSpPr/>
          <p:nvPr/>
        </p:nvSpPr>
        <p:spPr>
          <a:xfrm>
            <a:off x="8432800" y="1553073"/>
            <a:ext cx="3098800" cy="662429"/>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Plucking via stream power</a:t>
            </a:r>
          </a:p>
        </p:txBody>
      </p:sp>
      <p:sp>
        <p:nvSpPr>
          <p:cNvPr id="10" name="Rectangle 9">
            <a:extLst>
              <a:ext uri="{FF2B5EF4-FFF2-40B4-BE49-F238E27FC236}">
                <a16:creationId xmlns:a16="http://schemas.microsoft.com/office/drawing/2014/main" id="{862E025D-5C7F-5581-2C32-92AFA22E17E3}"/>
              </a:ext>
            </a:extLst>
          </p:cNvPr>
          <p:cNvSpPr/>
          <p:nvPr/>
        </p:nvSpPr>
        <p:spPr>
          <a:xfrm>
            <a:off x="8432800" y="2491994"/>
            <a:ext cx="3098800" cy="554883"/>
          </a:xfrm>
          <a:prstGeom prst="rect">
            <a:avLst/>
          </a:prstGeom>
          <a:solidFill>
            <a:srgbClr val="A0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Alluvial Components</a:t>
            </a:r>
          </a:p>
        </p:txBody>
      </p:sp>
      <p:sp>
        <p:nvSpPr>
          <p:cNvPr id="14" name="Rectangle 13">
            <a:extLst>
              <a:ext uri="{FF2B5EF4-FFF2-40B4-BE49-F238E27FC236}">
                <a16:creationId xmlns:a16="http://schemas.microsoft.com/office/drawing/2014/main" id="{F2CCC668-3516-4C8C-05AE-5EAF11035311}"/>
              </a:ext>
            </a:extLst>
          </p:cNvPr>
          <p:cNvSpPr/>
          <p:nvPr/>
        </p:nvSpPr>
        <p:spPr>
          <a:xfrm>
            <a:off x="8432800" y="3046877"/>
            <a:ext cx="3098800" cy="1440369"/>
          </a:xfrm>
          <a:prstGeom prst="rect">
            <a:avLst/>
          </a:prstGeom>
          <a:solidFill>
            <a:srgbClr val="DAA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Near threshold channels, constant shear stress, self-adjusted width</a:t>
            </a:r>
          </a:p>
          <a:p>
            <a:pPr marL="285750" indent="-285750" algn="ctr">
              <a:buFont typeface="Arial" panose="020B0604020202020204" pitchFamily="34" charset="0"/>
              <a:buChar char="•"/>
            </a:pPr>
            <a:r>
              <a:rPr lang="en-US" dirty="0"/>
              <a:t>Coarse sediment transport</a:t>
            </a:r>
          </a:p>
          <a:p>
            <a:pPr marL="285750" indent="-285750" algn="ctr">
              <a:buFont typeface="Arial" panose="020B0604020202020204" pitchFamily="34" charset="0"/>
              <a:buChar char="•"/>
            </a:pPr>
            <a:r>
              <a:rPr lang="en-US" dirty="0"/>
              <a:t>Downstream fining</a:t>
            </a:r>
          </a:p>
        </p:txBody>
      </p:sp>
      <p:sp>
        <p:nvSpPr>
          <p:cNvPr id="18" name="Rectangle 17">
            <a:extLst>
              <a:ext uri="{FF2B5EF4-FFF2-40B4-BE49-F238E27FC236}">
                <a16:creationId xmlns:a16="http://schemas.microsoft.com/office/drawing/2014/main" id="{938D5AB9-A373-A7D6-A1F1-96AF8BAB7775}"/>
              </a:ext>
            </a:extLst>
          </p:cNvPr>
          <p:cNvSpPr/>
          <p:nvPr/>
        </p:nvSpPr>
        <p:spPr>
          <a:xfrm>
            <a:off x="8432800" y="4764687"/>
            <a:ext cx="3098800" cy="554883"/>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Mixed Components</a:t>
            </a:r>
          </a:p>
        </p:txBody>
      </p:sp>
      <p:sp>
        <p:nvSpPr>
          <p:cNvPr id="19" name="Rectangle 18">
            <a:extLst>
              <a:ext uri="{FF2B5EF4-FFF2-40B4-BE49-F238E27FC236}">
                <a16:creationId xmlns:a16="http://schemas.microsoft.com/office/drawing/2014/main" id="{BAAFAA96-674A-1C1B-2690-3086009DBEC3}"/>
              </a:ext>
            </a:extLst>
          </p:cNvPr>
          <p:cNvSpPr/>
          <p:nvPr/>
        </p:nvSpPr>
        <p:spPr>
          <a:xfrm>
            <a:off x="8432800" y="5319570"/>
            <a:ext cx="3098800" cy="1157557"/>
          </a:xfrm>
          <a:prstGeom prst="rect">
            <a:avLst/>
          </a:prstGeom>
          <a:solidFill>
            <a:srgbClr val="4D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Abrasion </a:t>
            </a:r>
          </a:p>
          <a:p>
            <a:pPr marL="285750" indent="-285750" algn="ctr">
              <a:buFont typeface="Arial" panose="020B0604020202020204" pitchFamily="34" charset="0"/>
              <a:buChar char="•"/>
            </a:pPr>
            <a:r>
              <a:rPr lang="en-US" dirty="0"/>
              <a:t>Process efficiency depends on sediment cover</a:t>
            </a:r>
          </a:p>
        </p:txBody>
      </p:sp>
      <p:pic>
        <p:nvPicPr>
          <p:cNvPr id="59" name="Picture 58" descr="A picture containing diagram&#10;&#10;Description automatically generated">
            <a:extLst>
              <a:ext uri="{FF2B5EF4-FFF2-40B4-BE49-F238E27FC236}">
                <a16:creationId xmlns:a16="http://schemas.microsoft.com/office/drawing/2014/main" id="{22B7226A-0399-07B2-EF8E-EEFA9BE57E46}"/>
              </a:ext>
            </a:extLst>
          </p:cNvPr>
          <p:cNvPicPr>
            <a:picLocks noChangeAspect="1"/>
          </p:cNvPicPr>
          <p:nvPr/>
        </p:nvPicPr>
        <p:blipFill>
          <a:blip r:embed="rId3"/>
          <a:stretch>
            <a:fillRect/>
          </a:stretch>
        </p:blipFill>
        <p:spPr>
          <a:xfrm>
            <a:off x="660400" y="1379503"/>
            <a:ext cx="4271363" cy="2606040"/>
          </a:xfrm>
          <a:prstGeom prst="rect">
            <a:avLst/>
          </a:prstGeom>
        </p:spPr>
      </p:pic>
      <p:sp>
        <p:nvSpPr>
          <p:cNvPr id="2" name="TextBox 1">
            <a:extLst>
              <a:ext uri="{FF2B5EF4-FFF2-40B4-BE49-F238E27FC236}">
                <a16:creationId xmlns:a16="http://schemas.microsoft.com/office/drawing/2014/main" id="{DBA9CE53-8FD9-0F32-3033-2245A7B7D241}"/>
              </a:ext>
            </a:extLst>
          </p:cNvPr>
          <p:cNvSpPr txBox="1"/>
          <p:nvPr/>
        </p:nvSpPr>
        <p:spPr>
          <a:xfrm>
            <a:off x="660400" y="3460381"/>
            <a:ext cx="2135681" cy="400110"/>
          </a:xfrm>
          <a:prstGeom prst="rect">
            <a:avLst/>
          </a:prstGeom>
          <a:noFill/>
        </p:spPr>
        <p:txBody>
          <a:bodyPr wrap="square" rtlCol="0">
            <a:spAutoFit/>
          </a:bodyPr>
          <a:lstStyle/>
          <a:p>
            <a:r>
              <a:rPr lang="en-US" sz="1000" dirty="0"/>
              <a:t>Modified from </a:t>
            </a:r>
            <a:br>
              <a:rPr lang="en-US" sz="1000" dirty="0"/>
            </a:br>
            <a:r>
              <a:rPr lang="en-US" sz="1000" dirty="0" err="1"/>
              <a:t>Wickert</a:t>
            </a:r>
            <a:r>
              <a:rPr lang="en-US" sz="1000" dirty="0"/>
              <a:t> and </a:t>
            </a:r>
            <a:r>
              <a:rPr lang="en-US" sz="1000" dirty="0" err="1"/>
              <a:t>Schildgen</a:t>
            </a:r>
            <a:r>
              <a:rPr lang="en-US" sz="1000" dirty="0"/>
              <a:t>, 2019</a:t>
            </a:r>
          </a:p>
        </p:txBody>
      </p:sp>
      <p:pic>
        <p:nvPicPr>
          <p:cNvPr id="3" name="Picture 2" descr="Icon&#10;&#10;Description automatically generated">
            <a:extLst>
              <a:ext uri="{FF2B5EF4-FFF2-40B4-BE49-F238E27FC236}">
                <a16:creationId xmlns:a16="http://schemas.microsoft.com/office/drawing/2014/main" id="{1431E40C-8FC2-BDC0-051F-49499A85523F}"/>
              </a:ext>
            </a:extLst>
          </p:cNvPr>
          <p:cNvPicPr>
            <a:picLocks noChangeAspect="1"/>
          </p:cNvPicPr>
          <p:nvPr/>
        </p:nvPicPr>
        <p:blipFill>
          <a:blip r:embed="rId4"/>
          <a:stretch>
            <a:fillRect/>
          </a:stretch>
        </p:blipFill>
        <p:spPr>
          <a:xfrm>
            <a:off x="1054101" y="2449512"/>
            <a:ext cx="2552700" cy="3987800"/>
          </a:xfrm>
          <a:prstGeom prst="rect">
            <a:avLst/>
          </a:prstGeom>
        </p:spPr>
      </p:pic>
      <p:pic>
        <p:nvPicPr>
          <p:cNvPr id="7" name="Picture 6" descr="Icon&#10;&#10;Description automatically generated">
            <a:extLst>
              <a:ext uri="{FF2B5EF4-FFF2-40B4-BE49-F238E27FC236}">
                <a16:creationId xmlns:a16="http://schemas.microsoft.com/office/drawing/2014/main" id="{C5218B7C-A44F-B4A6-48EC-A3DBE1769541}"/>
              </a:ext>
            </a:extLst>
          </p:cNvPr>
          <p:cNvPicPr>
            <a:picLocks noChangeAspect="1"/>
          </p:cNvPicPr>
          <p:nvPr/>
        </p:nvPicPr>
        <p:blipFill>
          <a:blip r:embed="rId5"/>
          <a:stretch>
            <a:fillRect/>
          </a:stretch>
        </p:blipFill>
        <p:spPr>
          <a:xfrm>
            <a:off x="3215182" y="1806499"/>
            <a:ext cx="4673600" cy="354330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DCF6E68E-0F2F-5F00-42A4-1CE0729F43CE}"/>
              </a:ext>
            </a:extLst>
          </p:cNvPr>
          <p:cNvPicPr>
            <a:picLocks noChangeAspect="1"/>
          </p:cNvPicPr>
          <p:nvPr/>
        </p:nvPicPr>
        <p:blipFill>
          <a:blip r:embed="rId6"/>
          <a:stretch>
            <a:fillRect/>
          </a:stretch>
        </p:blipFill>
        <p:spPr>
          <a:xfrm>
            <a:off x="4424292" y="4591033"/>
            <a:ext cx="3830708" cy="1915354"/>
          </a:xfrm>
          <a:prstGeom prst="rect">
            <a:avLst/>
          </a:prstGeom>
        </p:spPr>
      </p:pic>
      <p:sp>
        <p:nvSpPr>
          <p:cNvPr id="12" name="Down Arrow 11">
            <a:extLst>
              <a:ext uri="{FF2B5EF4-FFF2-40B4-BE49-F238E27FC236}">
                <a16:creationId xmlns:a16="http://schemas.microsoft.com/office/drawing/2014/main" id="{34D0024A-1413-E9F9-8D1F-77B3CAB1E81C}"/>
              </a:ext>
            </a:extLst>
          </p:cNvPr>
          <p:cNvSpPr/>
          <p:nvPr/>
        </p:nvSpPr>
        <p:spPr>
          <a:xfrm rot="884418">
            <a:off x="6657146" y="4195146"/>
            <a:ext cx="292100" cy="522887"/>
          </a:xfrm>
          <a:prstGeom prst="downArrow">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C6022C-5AC8-375D-6BB8-9C24EB9814E1}"/>
              </a:ext>
            </a:extLst>
          </p:cNvPr>
          <p:cNvSpPr txBox="1"/>
          <p:nvPr/>
        </p:nvSpPr>
        <p:spPr>
          <a:xfrm>
            <a:off x="5744562" y="6597801"/>
            <a:ext cx="2135681" cy="246221"/>
          </a:xfrm>
          <a:prstGeom prst="rect">
            <a:avLst/>
          </a:prstGeom>
          <a:noFill/>
        </p:spPr>
        <p:txBody>
          <a:bodyPr wrap="square" rtlCol="0">
            <a:spAutoFit/>
          </a:bodyPr>
          <a:lstStyle/>
          <a:p>
            <a:pPr algn="r"/>
            <a:r>
              <a:rPr lang="en-US" sz="1000" dirty="0"/>
              <a:t>Modified from </a:t>
            </a:r>
            <a:r>
              <a:rPr lang="en-US" sz="1000" dirty="0" err="1"/>
              <a:t>Shobe</a:t>
            </a:r>
            <a:r>
              <a:rPr lang="en-US" sz="1000" dirty="0"/>
              <a:t> et al., 2017</a:t>
            </a:r>
          </a:p>
        </p:txBody>
      </p:sp>
    </p:spTree>
    <p:extLst>
      <p:ext uri="{BB962C8B-B14F-4D97-AF65-F5344CB8AC3E}">
        <p14:creationId xmlns:p14="http://schemas.microsoft.com/office/powerpoint/2010/main" val="282864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FB88-6D3A-9195-49C8-332CD085B521}"/>
              </a:ext>
            </a:extLst>
          </p:cNvPr>
          <p:cNvSpPr>
            <a:spLocks noGrp="1"/>
          </p:cNvSpPr>
          <p:nvPr>
            <p:ph type="sldNum" sz="quarter" idx="12"/>
          </p:nvPr>
        </p:nvSpPr>
        <p:spPr/>
        <p:txBody>
          <a:bodyPr/>
          <a:lstStyle/>
          <a:p>
            <a:fld id="{D5C8E5E2-621D-6841-BEAF-85840233A6D0}" type="slidenum">
              <a:rPr lang="en-US" smtClean="0"/>
              <a:t>8</a:t>
            </a:fld>
            <a:endParaRPr lang="en-US"/>
          </a:p>
        </p:txBody>
      </p:sp>
      <p:sp>
        <p:nvSpPr>
          <p:cNvPr id="8" name="TextBox 7">
            <a:extLst>
              <a:ext uri="{FF2B5EF4-FFF2-40B4-BE49-F238E27FC236}">
                <a16:creationId xmlns:a16="http://schemas.microsoft.com/office/drawing/2014/main" id="{218492D1-25EB-DD49-16DF-AD67ECECF372}"/>
              </a:ext>
            </a:extLst>
          </p:cNvPr>
          <p:cNvSpPr txBox="1"/>
          <p:nvPr/>
        </p:nvSpPr>
        <p:spPr>
          <a:xfrm>
            <a:off x="279525" y="262951"/>
            <a:ext cx="11632949" cy="584775"/>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reproduces expected fluvial behavior…</a:t>
            </a:r>
          </a:p>
        </p:txBody>
      </p:sp>
      <p:pic>
        <p:nvPicPr>
          <p:cNvPr id="12" name="Picture 11" descr="Graphical user interface, application&#10;&#10;Description automatically generated">
            <a:extLst>
              <a:ext uri="{FF2B5EF4-FFF2-40B4-BE49-F238E27FC236}">
                <a16:creationId xmlns:a16="http://schemas.microsoft.com/office/drawing/2014/main" id="{759D00C5-3C19-E04B-9685-CCA395A6D875}"/>
              </a:ext>
            </a:extLst>
          </p:cNvPr>
          <p:cNvPicPr>
            <a:picLocks noChangeAspect="1"/>
          </p:cNvPicPr>
          <p:nvPr/>
        </p:nvPicPr>
        <p:blipFill>
          <a:blip r:embed="rId3"/>
          <a:stretch>
            <a:fillRect/>
          </a:stretch>
        </p:blipFill>
        <p:spPr>
          <a:xfrm>
            <a:off x="82675" y="963386"/>
            <a:ext cx="3962029" cy="5422392"/>
          </a:xfrm>
          <a:prstGeom prst="rect">
            <a:avLst/>
          </a:prstGeom>
        </p:spPr>
      </p:pic>
    </p:spTree>
    <p:extLst>
      <p:ext uri="{BB962C8B-B14F-4D97-AF65-F5344CB8AC3E}">
        <p14:creationId xmlns:p14="http://schemas.microsoft.com/office/powerpoint/2010/main" val="2086104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FB88-6D3A-9195-49C8-332CD085B521}"/>
              </a:ext>
            </a:extLst>
          </p:cNvPr>
          <p:cNvSpPr>
            <a:spLocks noGrp="1"/>
          </p:cNvSpPr>
          <p:nvPr>
            <p:ph type="sldNum" sz="quarter" idx="12"/>
          </p:nvPr>
        </p:nvSpPr>
        <p:spPr/>
        <p:txBody>
          <a:bodyPr/>
          <a:lstStyle/>
          <a:p>
            <a:fld id="{D5C8E5E2-621D-6841-BEAF-85840233A6D0}" type="slidenum">
              <a:rPr lang="en-US" smtClean="0"/>
              <a:t>9</a:t>
            </a:fld>
            <a:endParaRPr lang="en-US"/>
          </a:p>
        </p:txBody>
      </p:sp>
      <p:sp>
        <p:nvSpPr>
          <p:cNvPr id="8" name="TextBox 7">
            <a:extLst>
              <a:ext uri="{FF2B5EF4-FFF2-40B4-BE49-F238E27FC236}">
                <a16:creationId xmlns:a16="http://schemas.microsoft.com/office/drawing/2014/main" id="{218492D1-25EB-DD49-16DF-AD67ECECF372}"/>
              </a:ext>
            </a:extLst>
          </p:cNvPr>
          <p:cNvSpPr txBox="1"/>
          <p:nvPr/>
        </p:nvSpPr>
        <p:spPr>
          <a:xfrm>
            <a:off x="279525" y="262951"/>
            <a:ext cx="11632949" cy="584775"/>
          </a:xfrm>
          <a:prstGeom prst="rect">
            <a:avLst/>
          </a:prstGeom>
          <a:noFill/>
        </p:spPr>
        <p:txBody>
          <a:bodyPr wrap="square" rtlCol="0">
            <a:spAutoFit/>
          </a:bodyPr>
          <a:lstStyle/>
          <a:p>
            <a:r>
              <a:rPr lang="en-US" sz="3200" b="1" dirty="0">
                <a:solidFill>
                  <a:srgbClr val="19186F"/>
                </a:solidFill>
                <a:latin typeface="MuktaMahee Regular" panose="020B0000000000000000" pitchFamily="34" charset="77"/>
                <a:cs typeface="MuktaMahee Regular" panose="020B0000000000000000" pitchFamily="34" charset="77"/>
              </a:rPr>
              <a:t>Our model reproduces expected fluvial behavior…</a:t>
            </a:r>
          </a:p>
        </p:txBody>
      </p:sp>
      <p:pic>
        <p:nvPicPr>
          <p:cNvPr id="12" name="Picture 11" descr="Graphical user interface, application&#10;&#10;Description automatically generated">
            <a:extLst>
              <a:ext uri="{FF2B5EF4-FFF2-40B4-BE49-F238E27FC236}">
                <a16:creationId xmlns:a16="http://schemas.microsoft.com/office/drawing/2014/main" id="{759D00C5-3C19-E04B-9685-CCA395A6D875}"/>
              </a:ext>
            </a:extLst>
          </p:cNvPr>
          <p:cNvPicPr>
            <a:picLocks noChangeAspect="1"/>
          </p:cNvPicPr>
          <p:nvPr/>
        </p:nvPicPr>
        <p:blipFill>
          <a:blip r:embed="rId3"/>
          <a:stretch>
            <a:fillRect/>
          </a:stretch>
        </p:blipFill>
        <p:spPr>
          <a:xfrm>
            <a:off x="82675" y="963386"/>
            <a:ext cx="3962029" cy="5422392"/>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CA63C9B7-4B58-205A-B371-063988C5211D}"/>
              </a:ext>
            </a:extLst>
          </p:cNvPr>
          <p:cNvPicPr>
            <a:picLocks noChangeAspect="1"/>
          </p:cNvPicPr>
          <p:nvPr/>
        </p:nvPicPr>
        <p:blipFill>
          <a:blip r:embed="rId4"/>
          <a:stretch>
            <a:fillRect/>
          </a:stretch>
        </p:blipFill>
        <p:spPr>
          <a:xfrm>
            <a:off x="4149602" y="971550"/>
            <a:ext cx="3962400" cy="5410200"/>
          </a:xfrm>
          <a:prstGeom prst="rect">
            <a:avLst/>
          </a:prstGeom>
        </p:spPr>
      </p:pic>
    </p:spTree>
    <p:extLst>
      <p:ext uri="{BB962C8B-B14F-4D97-AF65-F5344CB8AC3E}">
        <p14:creationId xmlns:p14="http://schemas.microsoft.com/office/powerpoint/2010/main" val="739225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19911</TotalTime>
  <Words>1756</Words>
  <Application>Microsoft Macintosh PowerPoint</Application>
  <PresentationFormat>Widescreen</PresentationFormat>
  <Paragraphs>299</Paragraphs>
  <Slides>32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MuktaMahee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Default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Gabel</dc:creator>
  <cp:lastModifiedBy>Vanessa Gabel</cp:lastModifiedBy>
  <cp:revision>94</cp:revision>
  <dcterms:created xsi:type="dcterms:W3CDTF">2022-11-15T20:12:00Z</dcterms:created>
  <dcterms:modified xsi:type="dcterms:W3CDTF">2022-12-08T20:06:13Z</dcterms:modified>
</cp:coreProperties>
</file>